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9" r:id="rId9"/>
    <p:sldId id="270" r:id="rId10"/>
    <p:sldId id="262" r:id="rId11"/>
    <p:sldId id="265" r:id="rId12"/>
    <p:sldId id="268" r:id="rId13"/>
    <p:sldId id="271" r:id="rId14"/>
    <p:sldId id="263" r:id="rId15"/>
    <p:sldId id="266" r:id="rId16"/>
    <p:sldId id="267" r:id="rId17"/>
    <p:sldId id="272" r:id="rId18"/>
    <p:sldId id="273" r:id="rId19"/>
    <p:sldId id="274" r:id="rId20"/>
    <p:sldId id="276" r:id="rId21"/>
    <p:sldId id="27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D6129-D0A8-47B9-A27D-3B08040C5DFF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9BCB-52E9-4733-96F4-81F26880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7833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D6129-D0A8-47B9-A27D-3B08040C5DFF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9BCB-52E9-4733-96F4-81F26880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360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D6129-D0A8-47B9-A27D-3B08040C5DFF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9BCB-52E9-4733-96F4-81F26880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477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D6129-D0A8-47B9-A27D-3B08040C5DFF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9BCB-52E9-4733-96F4-81F26880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550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D6129-D0A8-47B9-A27D-3B08040C5DFF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9BCB-52E9-4733-96F4-81F2688076E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593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D6129-D0A8-47B9-A27D-3B08040C5DFF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9BCB-52E9-4733-96F4-81F26880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998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D6129-D0A8-47B9-A27D-3B08040C5DFF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9BCB-52E9-4733-96F4-81F26880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345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D6129-D0A8-47B9-A27D-3B08040C5DFF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9BCB-52E9-4733-96F4-81F26880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247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67DD6129-D0A8-47B9-A27D-3B08040C5DFF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9BCB-52E9-4733-96F4-81F26880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013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D6129-D0A8-47B9-A27D-3B08040C5DFF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9BCB-52E9-4733-96F4-81F26880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886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D6129-D0A8-47B9-A27D-3B08040C5DFF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89BCB-52E9-4733-96F4-81F26880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980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7DD6129-D0A8-47B9-A27D-3B08040C5DFF}" type="datetimeFigureOut">
              <a:rPr lang="ru-RU" smtClean="0"/>
              <a:t>03.03.2026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A8589BCB-52E9-4733-96F4-81F2688076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865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Формулярный анализ </a:t>
            </a:r>
            <a:r>
              <a:rPr lang="ru-RU" dirty="0" smtClean="0"/>
              <a:t>Челобитных </a:t>
            </a:r>
            <a:r>
              <a:rPr lang="ru-RU" dirty="0"/>
              <a:t>(</a:t>
            </a:r>
            <a:r>
              <a:rPr lang="ru-RU" dirty="0" smtClean="0"/>
              <a:t>XV</a:t>
            </a:r>
            <a:r>
              <a:rPr lang="en-US" dirty="0" smtClean="0">
                <a:latin typeface="Corbel" panose="020B0503020204020204" pitchFamily="34" charset="0"/>
              </a:rPr>
              <a:t>II</a:t>
            </a:r>
            <a:r>
              <a:rPr lang="ru-RU" dirty="0" smtClean="0"/>
              <a:t>-X</a:t>
            </a:r>
            <a:r>
              <a:rPr lang="en-US" dirty="0" smtClean="0"/>
              <a:t>VIII</a:t>
            </a:r>
            <a:r>
              <a:rPr lang="ru-RU" dirty="0" smtClean="0"/>
              <a:t> </a:t>
            </a:r>
            <a:r>
              <a:rPr lang="ru-RU" dirty="0"/>
              <a:t>вв.)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sz="2800" b="1" dirty="0" smtClean="0"/>
              <a:t>Работу выполнили:</a:t>
            </a:r>
            <a:br>
              <a:rPr lang="ru-RU" sz="2800" b="1" dirty="0" smtClean="0"/>
            </a:br>
            <a:r>
              <a:rPr lang="ru-RU" sz="2400" dirty="0" err="1" smtClean="0"/>
              <a:t>Клям</a:t>
            </a:r>
            <a:r>
              <a:rPr lang="ru-RU" sz="2400" dirty="0" smtClean="0"/>
              <a:t> Виктор</a:t>
            </a:r>
          </a:p>
          <a:p>
            <a:pPr algn="ctr"/>
            <a:r>
              <a:rPr lang="ru-RU" sz="2400" dirty="0" smtClean="0"/>
              <a:t>Григорьев Михаил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8520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147273"/>
            <a:ext cx="7729728" cy="67014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Этимология и история термина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42110"/>
            <a:ext cx="12192000" cy="5915890"/>
          </a:xfrm>
        </p:spPr>
        <p:txBody>
          <a:bodyPr/>
          <a:lstStyle/>
          <a:p>
            <a:r>
              <a:rPr lang="ru-RU" b="1" dirty="0">
                <a:solidFill>
                  <a:srgbClr val="333333"/>
                </a:solidFill>
                <a:latin typeface="YS Text"/>
              </a:rPr>
              <a:t>Термин «челобитная» (челобитье) имеет старинное происхождение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и обозначал письменное прошение, жалобу или донос, которые подданные подавали властям в России в XV–начале XVIII веков. </a:t>
            </a:r>
            <a:endParaRPr lang="ru-RU" dirty="0" smtClean="0">
              <a:solidFill>
                <a:srgbClr val="333333"/>
              </a:solidFill>
              <a:latin typeface="YS Text"/>
            </a:endParaRPr>
          </a:p>
          <a:p>
            <a:r>
              <a:rPr lang="ru-RU" dirty="0">
                <a:solidFill>
                  <a:srgbClr val="333333"/>
                </a:solidFill>
                <a:latin typeface="YS Text"/>
              </a:rPr>
              <a:t>Слово «челобитная» происходит от сочетания слов 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«бить челом»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, что буквально означает 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«кланяться, склонять голову до земли»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. Первоначально действие «бить челом» обозначало физическую процедуру поклона, но с развитием письменности оно приобрело форму формального документа-прошения</a:t>
            </a:r>
            <a:r>
              <a:rPr lang="ru-RU" dirty="0" smtClean="0">
                <a:solidFill>
                  <a:srgbClr val="333333"/>
                </a:solidFill>
                <a:latin typeface="YS Text"/>
              </a:rPr>
              <a:t>.</a:t>
            </a:r>
          </a:p>
          <a:p>
            <a:endParaRPr lang="ru-RU" dirty="0" smtClean="0">
              <a:solidFill>
                <a:srgbClr val="333333"/>
              </a:solidFill>
              <a:latin typeface="YS Text"/>
            </a:endParaRPr>
          </a:p>
          <a:p>
            <a:r>
              <a:rPr lang="ru-RU" dirty="0">
                <a:solidFill>
                  <a:srgbClr val="333333"/>
                </a:solidFill>
                <a:latin typeface="YS Text"/>
              </a:rPr>
              <a:t>Некоторые этапы развития челобитной:</a:t>
            </a:r>
          </a:p>
          <a:p>
            <a:r>
              <a:rPr lang="ru-RU" b="1" dirty="0">
                <a:solidFill>
                  <a:srgbClr val="333333"/>
                </a:solidFill>
                <a:latin typeface="YS Text"/>
              </a:rPr>
              <a:t>XV–XVI века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— челобитная стала ключевой формой официального диалога между властью и подданными, в том числе, в процессе принятия решений по административным и земельным вопросам.</a:t>
            </a:r>
          </a:p>
          <a:p>
            <a:r>
              <a:rPr lang="ru-RU" b="1" dirty="0">
                <a:solidFill>
                  <a:srgbClr val="333333"/>
                </a:solidFill>
                <a:latin typeface="YS Text"/>
              </a:rPr>
              <a:t>Усиление централизованного государственного управления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при Иване III и Василии III — челобитная превратилась в универсальный инструмент выражения интересов разных сословий.</a:t>
            </a:r>
          </a:p>
          <a:p>
            <a:r>
              <a:rPr lang="ru-RU" b="1" dirty="0">
                <a:solidFill>
                  <a:srgbClr val="333333"/>
                </a:solidFill>
                <a:latin typeface="YS Text"/>
              </a:rPr>
              <a:t>Периоды Смутного времени и правления первых Романовых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— челобитные играли значительную роль в определении политического курса, отражая протестные или </a:t>
            </a:r>
            <a:r>
              <a:rPr lang="ru-RU" dirty="0" err="1">
                <a:solidFill>
                  <a:srgbClr val="333333"/>
                </a:solidFill>
                <a:latin typeface="YS Text"/>
              </a:rPr>
              <a:t>лоялистские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 настроения населения.</a:t>
            </a:r>
          </a:p>
          <a:p>
            <a:r>
              <a:rPr lang="ru-RU" b="1" dirty="0">
                <a:solidFill>
                  <a:srgbClr val="333333"/>
                </a:solidFill>
                <a:latin typeface="YS Text"/>
              </a:rPr>
              <a:t>Конец XVII века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 — с ростом бюрократической системы и развитием приказного делопроизводства челобитная утратила часть прежней </a:t>
            </a:r>
            <a:r>
              <a:rPr lang="ru-RU" dirty="0" err="1">
                <a:solidFill>
                  <a:srgbClr val="333333"/>
                </a:solidFill>
                <a:latin typeface="YS Text"/>
              </a:rPr>
              <a:t>сакральности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, становясь эффективной, но всё более формализованной процедурой.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949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5455" y="133419"/>
            <a:ext cx="9795163" cy="753272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ТИПОЛОГИЯ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94510"/>
            <a:ext cx="12192000" cy="5763490"/>
          </a:xfrm>
        </p:spPr>
        <p:txBody>
          <a:bodyPr>
            <a:normAutofit fontScale="85000" lnSpcReduction="20000"/>
          </a:bodyPr>
          <a:lstStyle/>
          <a:p>
            <a:pPr>
              <a:buFont typeface="+mj-lt"/>
              <a:buAutoNum type="arabicPeriod"/>
            </a:pPr>
            <a:r>
              <a:rPr lang="ru-RU" b="1" dirty="0">
                <a:solidFill>
                  <a:srgbClr val="000000"/>
                </a:solidFill>
                <a:latin typeface="-apple-system"/>
              </a:rPr>
              <a:t>Управная челобитная (иск)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 — заявление о назначении судебного разбирательства. Использовалась для возбуждения гражданского или уголовного дела (кроме политических).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solidFill>
                  <a:srgbClr val="000000"/>
                </a:solidFill>
                <a:latin typeface="-apple-system"/>
              </a:rPr>
              <a:t>Явочная челобитная (явка)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 — официальное уведомление властей о каком‑либо происшествии, которое причинило или может причинить вред. Например, сообщение об ограблении, побеге крепостного, незаконных действиях чиновников. Могла носить предупредительный характер.</a:t>
            </a:r>
          </a:p>
          <a:p>
            <a:pPr>
              <a:buFont typeface="+mj-lt"/>
              <a:buAutoNum type="arabicPeriod"/>
            </a:pPr>
            <a:r>
              <a:rPr lang="ru-RU" b="1" dirty="0" err="1">
                <a:solidFill>
                  <a:srgbClr val="000000"/>
                </a:solidFill>
                <a:latin typeface="-apple-system"/>
              </a:rPr>
              <a:t>Изветная</a:t>
            </a:r>
            <a:r>
              <a:rPr lang="ru-RU" b="1" dirty="0">
                <a:solidFill>
                  <a:srgbClr val="000000"/>
                </a:solidFill>
                <a:latin typeface="-apple-system"/>
              </a:rPr>
              <a:t> челобитная (извет)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 — донос по «государеву слову или делу», то есть по делам, затрагивающим интересы государства или монарха. Отдельный вид обращений, по которым возбуждались политические дела.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solidFill>
                  <a:srgbClr val="000000"/>
                </a:solidFill>
                <a:latin typeface="-apple-system"/>
              </a:rPr>
              <a:t>Повинная челобитная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 — признание своей вины и просьба о смягчении наказания.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solidFill>
                  <a:srgbClr val="000000"/>
                </a:solidFill>
                <a:latin typeface="-apple-system"/>
              </a:rPr>
              <a:t>Мировая челобитная (мировая)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 — заявление о достижении соглашения между спорящими сторонами до суда. Фактически фиксировала добровольное прекращение конфликта.</a:t>
            </a:r>
          </a:p>
          <a:p>
            <a:pPr>
              <a:buFont typeface="+mj-lt"/>
              <a:buAutoNum type="arabicPeriod"/>
            </a:pPr>
            <a:r>
              <a:rPr lang="ru-RU" b="1" dirty="0" err="1">
                <a:solidFill>
                  <a:srgbClr val="000000"/>
                </a:solidFill>
                <a:latin typeface="-apple-system"/>
              </a:rPr>
              <a:t>Отсрочная</a:t>
            </a:r>
            <a:r>
              <a:rPr lang="ru-RU" b="1" dirty="0">
                <a:solidFill>
                  <a:srgbClr val="000000"/>
                </a:solidFill>
                <a:latin typeface="-apple-system"/>
              </a:rPr>
              <a:t> челобитная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 </a:t>
            </a:r>
            <a:r>
              <a:rPr lang="ru-RU" dirty="0" smtClean="0">
                <a:solidFill>
                  <a:srgbClr val="000000"/>
                </a:solidFill>
                <a:latin typeface="-apple-system"/>
              </a:rPr>
              <a:t>—просьба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 о переносе срока судебного разбирательства (например, из‑за болезни, отсутствия свидетелей или необходимости собрать доказательства).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solidFill>
                  <a:srgbClr val="000000"/>
                </a:solidFill>
                <a:latin typeface="-apple-system"/>
              </a:rPr>
              <a:t>Ставочная челобитная (ставка)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 — заявление о явке на суд и об отсутствии противной стороны (ответчика), что могло служить основанием для рассмотрения дела в отсутствие оппонента.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solidFill>
                  <a:srgbClr val="000000"/>
                </a:solidFill>
                <a:latin typeface="-apple-system"/>
              </a:rPr>
              <a:t>«Подмётное письмо»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 — анонимная челобитная или с вымышленной подписью. Чаще всего содержала обвинения в адрес должностных лиц. Считалась сомнительным документом, могла преследоваться по закону.</a:t>
            </a:r>
          </a:p>
          <a:p>
            <a:pPr>
              <a:buFont typeface="+mj-lt"/>
              <a:buAutoNum type="arabicPeriod"/>
            </a:pPr>
            <a:r>
              <a:rPr lang="ru-RU" b="1" dirty="0">
                <a:solidFill>
                  <a:srgbClr val="000000"/>
                </a:solidFill>
                <a:latin typeface="-apple-system"/>
              </a:rPr>
              <a:t>«Нарядное письмо»</a:t>
            </a:r>
            <a:r>
              <a:rPr lang="ru-RU" dirty="0">
                <a:solidFill>
                  <a:srgbClr val="000000"/>
                </a:solidFill>
                <a:latin typeface="-apple-system"/>
              </a:rPr>
              <a:t> — поддельная грамота, печать или подложное приказное письмо. За изготовление таких документов после Соборного уложения 1649 г. устанавливалась смертная казнь.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923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166255"/>
            <a:ext cx="7729728" cy="6650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СТРУКТУРА ЧЕЛОБИТНЫХ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3964" y="955964"/>
            <a:ext cx="11998036" cy="5902036"/>
          </a:xfrm>
        </p:spPr>
        <p:txBody>
          <a:bodyPr>
            <a:normAutofit lnSpcReduction="10000"/>
          </a:bodyPr>
          <a:lstStyle/>
          <a:p>
            <a:pPr marL="457200" indent="-457200" fontAlgn="base">
              <a:spcBef>
                <a:spcPts val="1200"/>
              </a:spcBef>
              <a:buFont typeface="+mj-lt"/>
              <a:buAutoNum type="arabicPeriod"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Начальный протокол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, содержавший 1) формулу обращения к адресату (кому): «Царю государю и великому князю…»; 2) формулу челобитья: «бьет челом…»; 3) сведения об адресате: «холоп твой», «богомолец твой» и т.д.; 4) указание на обидчика.</a:t>
            </a:r>
          </a:p>
          <a:p>
            <a:pPr marL="457200" indent="-457200" fontAlgn="base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Основная часть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 ней подробно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описывались обстоятельства, побудившие к обращению.</a:t>
            </a:r>
          </a:p>
          <a:p>
            <a:pPr marL="457200" indent="-457200" fontAlgn="base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Просительная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часть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: Содержит конкретную просьбу к адресату. «Милосердный государь и великий князь… пожалуй меня… вели, государь, мое чело битье записать».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Конечный протокол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: «Царь государь смилуйся пожалуй…». Все эти элементы присутствовали в челобитных на протяжении всего XVII в. Лишь в некоторых из них наблюдаются отклонения от заданной формы, которые можно объяснить низким уровнем грамотности писавшего ее человека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оборотной стороне челобитной дьяк или руководитель канцелярии делал приписки, которые служили для фиксации хода рассмотрения дела: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подачи и регистрации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год, месяц, число (с 1717 года предписывалось обязательно указывать дату составления и подачи документа — указ от 16 февраля 1717 г.).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Отметка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рассмотрении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краткое изложение решения или указания по делу.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Подпись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должность должностного лица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дьяк, подьячий и т. п.</a:t>
            </a:r>
          </a:p>
        </p:txBody>
      </p:sp>
    </p:spTree>
    <p:extLst>
      <p:ext uri="{BB962C8B-B14F-4D97-AF65-F5344CB8AC3E}">
        <p14:creationId xmlns:p14="http://schemas.microsoft.com/office/powerpoint/2010/main" val="323913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193964"/>
            <a:ext cx="7729728" cy="734291"/>
          </a:xfrm>
        </p:spPr>
        <p:txBody>
          <a:bodyPr>
            <a:normAutofit fontScale="90000"/>
          </a:bodyPr>
          <a:lstStyle/>
          <a:p>
            <a:r>
              <a:rPr lang="ru-RU" dirty="0"/>
              <a:t>Делопроизводство в </a:t>
            </a:r>
            <a:r>
              <a:rPr lang="en-US" dirty="0" smtClean="0"/>
              <a:t>XVII-XVIII </a:t>
            </a:r>
            <a:r>
              <a:rPr lang="ru-RU" dirty="0"/>
              <a:t>вв.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36074"/>
            <a:ext cx="12192000" cy="5721926"/>
          </a:xfrm>
        </p:spPr>
        <p:txBody>
          <a:bodyPr/>
          <a:lstStyle/>
          <a:p>
            <a:r>
              <a:rPr lang="ru-RU" b="1" dirty="0"/>
              <a:t>Соборное Уложение 1649 </a:t>
            </a:r>
            <a:r>
              <a:rPr lang="ru-RU" b="1" dirty="0" smtClean="0"/>
              <a:t>года</a:t>
            </a:r>
            <a:r>
              <a:rPr lang="ru-RU" dirty="0"/>
              <a:t>.</a:t>
            </a:r>
            <a:endParaRPr lang="en-US" dirty="0" smtClean="0"/>
          </a:p>
          <a:p>
            <a:r>
              <a:rPr lang="ru-RU" b="1" dirty="0" smtClean="0"/>
              <a:t>Указы Алексея Михайловича</a:t>
            </a:r>
            <a:r>
              <a:rPr lang="ru-RU" dirty="0" smtClean="0"/>
              <a:t>.</a:t>
            </a:r>
          </a:p>
          <a:p>
            <a:r>
              <a:rPr lang="ru-RU" b="1" dirty="0"/>
              <a:t>Указ от 23 января 1699 года </a:t>
            </a:r>
            <a:r>
              <a:rPr lang="ru-RU" dirty="0"/>
              <a:t>(«О держании во всех приказах и приказных избах гербовой </a:t>
            </a:r>
            <a:r>
              <a:rPr lang="ru-RU" dirty="0" smtClean="0"/>
              <a:t>бумаги …»)</a:t>
            </a:r>
          </a:p>
          <a:p>
            <a:r>
              <a:rPr lang="ru-RU" b="1" dirty="0" smtClean="0"/>
              <a:t>Указ </a:t>
            </a:r>
            <a:r>
              <a:rPr lang="ru-RU" b="1" dirty="0"/>
              <a:t>от 1 марта 1702 года.</a:t>
            </a:r>
            <a:r>
              <a:rPr lang="ru-RU" dirty="0"/>
              <a:t> Радикально изменил форму обращения. Отныне запрещалось использовать уничижительные имена</a:t>
            </a:r>
            <a:r>
              <a:rPr lang="ru-RU" dirty="0" smtClean="0"/>
              <a:t>.</a:t>
            </a:r>
          </a:p>
          <a:p>
            <a:r>
              <a:rPr lang="ru-RU" b="1" dirty="0"/>
              <a:t>Указ от 4 сентября 1713 года</a:t>
            </a:r>
            <a:r>
              <a:rPr lang="ru-RU" dirty="0"/>
              <a:t>. Предусматривал направление жалоб на неправомерные решения приказов и губернаторов в </a:t>
            </a:r>
            <a:r>
              <a:rPr lang="ru-RU" dirty="0" err="1"/>
              <a:t>Расправную</a:t>
            </a:r>
            <a:r>
              <a:rPr lang="ru-RU" dirty="0"/>
              <a:t> палату (действовала при Сенате), а не царю</a:t>
            </a:r>
            <a:r>
              <a:rPr lang="ru-RU" dirty="0" smtClean="0"/>
              <a:t>.</a:t>
            </a:r>
          </a:p>
          <a:p>
            <a:r>
              <a:rPr lang="ru-RU" b="1" dirty="0"/>
              <a:t>Указ от 16 февраля 1717 года</a:t>
            </a:r>
            <a:r>
              <a:rPr lang="ru-RU" dirty="0"/>
              <a:t>. Предписывал на всех бумагах в присутственных местах писать год, месяц, «когда писаны», а судьям и дьякам на подаваемых челобитчиками бумагах помечать год, месяц и число, когда подана бумага</a:t>
            </a:r>
            <a:r>
              <a:rPr lang="ru-RU" dirty="0" smtClean="0"/>
              <a:t>.</a:t>
            </a:r>
          </a:p>
          <a:p>
            <a:r>
              <a:rPr lang="ru-RU" b="1" dirty="0"/>
              <a:t>Генеральный регламент от 28 февраля 1720 года.</a:t>
            </a:r>
          </a:p>
          <a:p>
            <a:r>
              <a:rPr lang="ru-RU" b="1" dirty="0" smtClean="0"/>
              <a:t>Указ </a:t>
            </a:r>
            <a:r>
              <a:rPr lang="ru-RU" b="1" dirty="0"/>
              <a:t>«Об Императорском титуле в грамотах, указах, прошениях и приговорах». 11 ноября 1721 г</a:t>
            </a:r>
            <a:r>
              <a:rPr lang="ru-RU" b="1" dirty="0" smtClean="0"/>
              <a:t>.</a:t>
            </a:r>
          </a:p>
          <a:p>
            <a:r>
              <a:rPr lang="ru-RU" b="1" dirty="0"/>
              <a:t> Указ от 5 января 1723 года “О форме суда” </a:t>
            </a:r>
            <a:r>
              <a:rPr lang="ru-RU" dirty="0"/>
              <a:t>(в нем приводился образец челобитной</a:t>
            </a:r>
            <a:r>
              <a:rPr lang="ru-RU" dirty="0" smtClean="0"/>
              <a:t>).</a:t>
            </a:r>
          </a:p>
          <a:p>
            <a:r>
              <a:rPr lang="ru-RU" dirty="0"/>
              <a:t>После Петра I происходил (продолжился) процесс окончательный переход от «</a:t>
            </a:r>
            <a:r>
              <a:rPr lang="ru-RU" b="1" dirty="0"/>
              <a:t>челобитной</a:t>
            </a:r>
            <a:r>
              <a:rPr lang="ru-RU" dirty="0"/>
              <a:t>» к «</a:t>
            </a:r>
            <a:r>
              <a:rPr lang="ru-RU" b="1" dirty="0"/>
              <a:t>прошению</a:t>
            </a:r>
            <a:r>
              <a:rPr lang="ru-RU" dirty="0"/>
              <a:t>» — документу, встроенному в строгую иерархию государственных органов. Синонимами слова «челобитная» в XVIII в. являлись слова «прошение» и «</a:t>
            </a:r>
            <a:r>
              <a:rPr lang="ru-RU" dirty="0" err="1"/>
              <a:t>доношение</a:t>
            </a:r>
            <a:r>
              <a:rPr lang="ru-RU" dirty="0"/>
              <a:t>».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0554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105709"/>
            <a:ext cx="11942618" cy="1349017"/>
          </a:xfrm>
        </p:spPr>
        <p:txBody>
          <a:bodyPr>
            <a:noAutofit/>
          </a:bodyPr>
          <a:lstStyle/>
          <a:p>
            <a:r>
              <a:rPr lang="ru-RU" sz="1400" dirty="0" smtClean="0"/>
              <a:t>«Челобитная </a:t>
            </a:r>
            <a:r>
              <a:rPr lang="ru-RU" sz="1400" dirty="0"/>
              <a:t>архиепископу </a:t>
            </a:r>
            <a:r>
              <a:rPr lang="ru-RU" sz="1400" dirty="0" err="1"/>
              <a:t>Маркелу</a:t>
            </a:r>
            <a:r>
              <a:rPr lang="ru-RU" sz="1400" dirty="0"/>
              <a:t> строителя Ворониной пустыни Белозерского у. </a:t>
            </a:r>
            <a:r>
              <a:rPr lang="ru-RU" sz="1400" dirty="0" err="1"/>
              <a:t>Нафанаила</a:t>
            </a:r>
            <a:r>
              <a:rPr lang="ru-RU" sz="1400" dirty="0"/>
              <a:t> о том, что он по присланной памяти ездил в Пошехонский у. в </a:t>
            </a:r>
            <a:r>
              <a:rPr lang="ru-RU" sz="1400" dirty="0" err="1"/>
              <a:t>Выксинский</a:t>
            </a:r>
            <a:r>
              <a:rPr lang="ru-RU" sz="1400" dirty="0"/>
              <a:t> монастырь и казначея Феодосия, пономаря Кирилла, вознесенского священника Бориса и 4 монастырских крестьян за порукой доставил в архиепископский судный </a:t>
            </a:r>
            <a:r>
              <a:rPr lang="ru-RU" sz="1400" dirty="0" smtClean="0"/>
              <a:t>приказ»</a:t>
            </a:r>
            <a:br>
              <a:rPr lang="ru-RU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ru-RU" sz="1600" dirty="0" smtClean="0"/>
              <a:t>КАУ ВО </a:t>
            </a:r>
            <a:r>
              <a:rPr lang="ru-RU" sz="1600" dirty="0" err="1" smtClean="0"/>
              <a:t>Гос.архив</a:t>
            </a:r>
            <a:r>
              <a:rPr lang="ru-RU" sz="1600" dirty="0" smtClean="0"/>
              <a:t> Вологодской Обл. Ф.1260. Оп. 1. Д.1714</a:t>
            </a: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90256"/>
            <a:ext cx="12192000" cy="5278580"/>
          </a:xfrm>
        </p:spPr>
        <p:txBody>
          <a:bodyPr>
            <a:normAutofit/>
          </a:bodyPr>
          <a:lstStyle/>
          <a:p>
            <a:r>
              <a:rPr lang="ru-RU" i="1" dirty="0" smtClean="0"/>
              <a:t>«Великому </a:t>
            </a:r>
            <a:r>
              <a:rPr lang="ru-RU" i="1" dirty="0"/>
              <a:t>государю преосвященному </a:t>
            </a:r>
            <a:r>
              <a:rPr lang="ru-RU" i="1" dirty="0" err="1"/>
              <a:t>Маркелу</a:t>
            </a:r>
            <a:r>
              <a:rPr lang="ru-RU" i="1" dirty="0"/>
              <a:t> архиепископу Вологодскому и </a:t>
            </a:r>
            <a:r>
              <a:rPr lang="ru-RU" i="1" dirty="0" err="1"/>
              <a:t>Белозёрскому</a:t>
            </a:r>
            <a:r>
              <a:rPr lang="ru-RU" i="1" dirty="0"/>
              <a:t> </a:t>
            </a:r>
            <a:r>
              <a:rPr lang="ru-RU" i="1" dirty="0" err="1"/>
              <a:t>Белозёрского</a:t>
            </a:r>
            <a:r>
              <a:rPr lang="ru-RU" i="1" dirty="0"/>
              <a:t> уезда Успения </a:t>
            </a:r>
            <a:r>
              <a:rPr lang="ru-RU" i="1" dirty="0" err="1"/>
              <a:t>Пречистыя</a:t>
            </a:r>
            <a:r>
              <a:rPr lang="ru-RU" i="1" dirty="0"/>
              <a:t> Богородицы Воронины Пустыни строитель чёрный священник </a:t>
            </a:r>
            <a:r>
              <a:rPr lang="ru-RU" i="1" dirty="0" err="1"/>
              <a:t>Нафанаил</a:t>
            </a:r>
            <a:r>
              <a:rPr lang="ru-RU" i="1" dirty="0"/>
              <a:t> челом бьет </a:t>
            </a:r>
            <a:r>
              <a:rPr lang="ru-RU" i="1" dirty="0" err="1"/>
              <a:t>ныняшнего</a:t>
            </a:r>
            <a:r>
              <a:rPr lang="ru-RU" i="1" dirty="0"/>
              <a:t> 1659 года февраля 28 день. Прислана ко мне богомольцу твоему память за </a:t>
            </a:r>
            <a:r>
              <a:rPr lang="ru-RU" i="1" dirty="0" err="1"/>
              <a:t>приписью</a:t>
            </a:r>
            <a:r>
              <a:rPr lang="ru-RU" i="1" dirty="0"/>
              <a:t> дьяка </a:t>
            </a:r>
            <a:r>
              <a:rPr lang="ru-RU" i="1" dirty="0" err="1"/>
              <a:t>Артемья</a:t>
            </a:r>
            <a:r>
              <a:rPr lang="ru-RU" i="1" dirty="0"/>
              <a:t> </a:t>
            </a:r>
            <a:r>
              <a:rPr lang="ru-RU" i="1" dirty="0" err="1"/>
              <a:t>Озёрова</a:t>
            </a:r>
            <a:r>
              <a:rPr lang="ru-RU" i="1" dirty="0"/>
              <a:t> и по ней велено мне богомольцу твоему ехать в Пошехонский уезд в </a:t>
            </a:r>
            <a:r>
              <a:rPr lang="ru-RU" i="1" dirty="0" err="1"/>
              <a:t>Выксинский</a:t>
            </a:r>
            <a:r>
              <a:rPr lang="ru-RU" i="1" dirty="0"/>
              <a:t> монастырь Николая Чудотворца и приехав велено мне того монастыря казначея старца Феодосия за пономаря Старца </a:t>
            </a:r>
            <a:r>
              <a:rPr lang="ru-RU" i="1" dirty="0" err="1"/>
              <a:t>Кирила</a:t>
            </a:r>
            <a:r>
              <a:rPr lang="ru-RU" i="1" dirty="0"/>
              <a:t> да того же монастыря в вотчине Вознесенской попа Бориса Андреева да вотчинных же крестьян </a:t>
            </a:r>
            <a:r>
              <a:rPr lang="ru-RU" i="1" dirty="0" err="1"/>
              <a:t>Якунку</a:t>
            </a:r>
            <a:r>
              <a:rPr lang="ru-RU" i="1" dirty="0"/>
              <a:t> </a:t>
            </a:r>
            <a:r>
              <a:rPr lang="ru-RU" i="1" dirty="0" err="1"/>
              <a:t>Халаву</a:t>
            </a:r>
            <a:r>
              <a:rPr lang="ru-RU" i="1" dirty="0"/>
              <a:t> да </a:t>
            </a:r>
            <a:r>
              <a:rPr lang="ru-RU" i="1" dirty="0" err="1"/>
              <a:t>Непостафка</a:t>
            </a:r>
            <a:r>
              <a:rPr lang="ru-RU" i="1" dirty="0"/>
              <a:t> </a:t>
            </a:r>
            <a:r>
              <a:rPr lang="ru-RU" i="1" dirty="0" err="1"/>
              <a:t>Щурыгина</a:t>
            </a:r>
            <a:r>
              <a:rPr lang="ru-RU" i="1" dirty="0"/>
              <a:t> да Петрушку Фёдорова села </a:t>
            </a:r>
            <a:r>
              <a:rPr lang="ru-RU" i="1" dirty="0" err="1"/>
              <a:t>Захарчина</a:t>
            </a:r>
            <a:r>
              <a:rPr lang="ru-RU" i="1" dirty="0"/>
              <a:t> да </a:t>
            </a:r>
            <a:r>
              <a:rPr lang="ru-RU" i="1" dirty="0" err="1"/>
              <a:t>Якунку</a:t>
            </a:r>
            <a:r>
              <a:rPr lang="ru-RU" i="1" dirty="0"/>
              <a:t> </a:t>
            </a:r>
            <a:r>
              <a:rPr lang="ru-RU" i="1" dirty="0" err="1"/>
              <a:t>Кулёнка</a:t>
            </a:r>
            <a:r>
              <a:rPr lang="ru-RU" i="1" dirty="0"/>
              <a:t> дровни и к </a:t>
            </a:r>
            <a:r>
              <a:rPr lang="ru-RU" i="1" dirty="0" err="1"/>
              <a:t>ишнева</a:t>
            </a:r>
            <a:r>
              <a:rPr lang="ru-RU" i="1" dirty="0"/>
              <a:t> в твоём </a:t>
            </a:r>
            <a:r>
              <a:rPr lang="ru-RU" i="1" dirty="0" err="1"/>
              <a:t>государеве</a:t>
            </a:r>
            <a:r>
              <a:rPr lang="ru-RU" i="1" dirty="0"/>
              <a:t> духовном деле на поруки и велено ко мне богомольцу твоему выслать к Вологде и явиться им в твоём </a:t>
            </a:r>
            <a:r>
              <a:rPr lang="ru-RU" i="1" dirty="0" err="1"/>
              <a:t>государеве</a:t>
            </a:r>
            <a:r>
              <a:rPr lang="ru-RU" i="1" dirty="0"/>
              <a:t> в духовном приказе приказному </a:t>
            </a:r>
            <a:r>
              <a:rPr lang="ru-RU" i="1" dirty="0" err="1"/>
              <a:t>Василью</a:t>
            </a:r>
            <a:r>
              <a:rPr lang="ru-RU" i="1" dirty="0"/>
              <a:t> Григорьевичу Домнину да дьякам Данилу </a:t>
            </a:r>
            <a:r>
              <a:rPr lang="ru-RU" i="1" dirty="0" err="1"/>
              <a:t>Столпичному</a:t>
            </a:r>
            <a:r>
              <a:rPr lang="ru-RU" i="1" dirty="0"/>
              <a:t> да </a:t>
            </a:r>
            <a:r>
              <a:rPr lang="ru-RU" i="1" dirty="0" err="1"/>
              <a:t>Артемью</a:t>
            </a:r>
            <a:r>
              <a:rPr lang="ru-RU" i="1" dirty="0"/>
              <a:t> </a:t>
            </a:r>
            <a:r>
              <a:rPr lang="ru-RU" i="1" dirty="0" err="1"/>
              <a:t>Озёрову</a:t>
            </a:r>
            <a:r>
              <a:rPr lang="ru-RU" i="1" dirty="0"/>
              <a:t> к </a:t>
            </a:r>
            <a:r>
              <a:rPr lang="ru-RU" i="1" dirty="0" err="1"/>
              <a:t>порушная</a:t>
            </a:r>
            <a:r>
              <a:rPr lang="ru-RU" i="1" dirty="0"/>
              <a:t> по них запись прислать и я  богомолец твой по твоему государеву указу в </a:t>
            </a:r>
            <a:r>
              <a:rPr lang="ru-RU" i="1" dirty="0" err="1"/>
              <a:t>Выксинский</a:t>
            </a:r>
            <a:r>
              <a:rPr lang="ru-RU" i="1" dirty="0"/>
              <a:t> монастырь Николая Чудотворца ездил и того монастыря казначея старца Феодосия за пономаря старца Кирилла да вознесенского попа Бориса да вотчинных крестьян </a:t>
            </a:r>
            <a:r>
              <a:rPr lang="ru-RU" i="1" dirty="0" err="1"/>
              <a:t>Якунку</a:t>
            </a:r>
            <a:r>
              <a:rPr lang="ru-RU" i="1" dirty="0"/>
              <a:t> </a:t>
            </a:r>
            <a:r>
              <a:rPr lang="ru-RU" i="1" dirty="0" err="1"/>
              <a:t>Халаву</a:t>
            </a:r>
            <a:r>
              <a:rPr lang="ru-RU" i="1" dirty="0"/>
              <a:t> да </a:t>
            </a:r>
            <a:r>
              <a:rPr lang="ru-RU" i="1" dirty="0" err="1"/>
              <a:t>Непостафка</a:t>
            </a:r>
            <a:r>
              <a:rPr lang="ru-RU" i="1" dirty="0"/>
              <a:t> Шурыгина да Петрушку Фёдорова да </a:t>
            </a:r>
            <a:r>
              <a:rPr lang="ru-RU" i="1" dirty="0" err="1"/>
              <a:t>Якинку</a:t>
            </a:r>
            <a:r>
              <a:rPr lang="ru-RU" i="1" dirty="0"/>
              <a:t> </a:t>
            </a:r>
            <a:r>
              <a:rPr lang="ru-RU" i="1" dirty="0" err="1"/>
              <a:t>Кулёнка</a:t>
            </a:r>
            <a:r>
              <a:rPr lang="ru-RU" i="1" dirty="0"/>
              <a:t> на поруки дали </a:t>
            </a:r>
            <a:r>
              <a:rPr lang="ru-RU" i="1" dirty="0" err="1"/>
              <a:t>порушную</a:t>
            </a:r>
            <a:r>
              <a:rPr lang="ru-RU" i="1" dirty="0"/>
              <a:t> запись по них взял и послал к тебе великому государю и велел подать в твоём государе духовном приказе и </a:t>
            </a:r>
            <a:r>
              <a:rPr lang="ru-RU" i="1" dirty="0" err="1"/>
              <a:t>чим</a:t>
            </a:r>
            <a:r>
              <a:rPr lang="ru-RU" i="1" dirty="0"/>
              <a:t> (сим?) велел явится пред твоим государевым приказным </a:t>
            </a:r>
            <a:r>
              <a:rPr lang="ru-RU" i="1" dirty="0" err="1"/>
              <a:t>Васильем</a:t>
            </a:r>
            <a:r>
              <a:rPr lang="ru-RU" i="1" dirty="0"/>
              <a:t> Григорьевичем Домниным да перед дьяками </a:t>
            </a:r>
            <a:r>
              <a:rPr lang="ru-RU" i="1" dirty="0" err="1"/>
              <a:t>Данилом</a:t>
            </a:r>
            <a:r>
              <a:rPr lang="ru-RU" i="1" dirty="0"/>
              <a:t>  </a:t>
            </a:r>
            <a:r>
              <a:rPr lang="ru-RU" i="1" dirty="0" err="1"/>
              <a:t>Стольпицким</a:t>
            </a:r>
            <a:r>
              <a:rPr lang="ru-RU" i="1" dirty="0"/>
              <a:t> да </a:t>
            </a:r>
            <a:r>
              <a:rPr lang="ru-RU" i="1" dirty="0" err="1"/>
              <a:t>Артемьем</a:t>
            </a:r>
            <a:r>
              <a:rPr lang="ru-RU" i="1" dirty="0"/>
              <a:t> </a:t>
            </a:r>
            <a:r>
              <a:rPr lang="ru-RU" i="1" dirty="0" err="1" smtClean="0"/>
              <a:t>Озёровым</a:t>
            </a:r>
            <a:r>
              <a:rPr lang="ru-RU" i="1" dirty="0" smtClean="0"/>
              <a:t>»</a:t>
            </a:r>
          </a:p>
          <a:p>
            <a:pPr marL="0" indent="0">
              <a:buNone/>
            </a:pP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28547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330" y="0"/>
            <a:ext cx="5039340" cy="68580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9696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152399"/>
            <a:ext cx="7729728" cy="775855"/>
          </a:xfrm>
        </p:spPr>
        <p:txBody>
          <a:bodyPr>
            <a:normAutofit/>
          </a:bodyPr>
          <a:lstStyle/>
          <a:p>
            <a:r>
              <a:rPr lang="ru-RU" dirty="0" smtClean="0"/>
              <a:t>Формулярный анализ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3782"/>
            <a:ext cx="12192000" cy="5694218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latin typeface="-apple-system"/>
              </a:rPr>
              <a:t>Дата:</a:t>
            </a:r>
            <a:r>
              <a:rPr lang="ru-RU" dirty="0">
                <a:latin typeface="-apple-system"/>
              </a:rPr>
              <a:t> 28 февраля 1659 г.</a:t>
            </a:r>
          </a:p>
          <a:p>
            <a:r>
              <a:rPr lang="ru-RU" b="1" dirty="0">
                <a:latin typeface="-apple-system"/>
              </a:rPr>
              <a:t>Адресат:</a:t>
            </a:r>
            <a:r>
              <a:rPr lang="ru-RU" dirty="0">
                <a:latin typeface="-apple-system"/>
              </a:rPr>
              <a:t> архиепископ </a:t>
            </a:r>
            <a:r>
              <a:rPr lang="ru-RU" dirty="0" err="1">
                <a:latin typeface="-apple-system"/>
              </a:rPr>
              <a:t>Маркел</a:t>
            </a:r>
            <a:r>
              <a:rPr lang="ru-RU" dirty="0">
                <a:latin typeface="-apple-system"/>
              </a:rPr>
              <a:t> Вологодский и </a:t>
            </a:r>
            <a:r>
              <a:rPr lang="ru-RU" dirty="0" err="1">
                <a:latin typeface="-apple-system"/>
              </a:rPr>
              <a:t>Белозёрский</a:t>
            </a:r>
            <a:r>
              <a:rPr lang="ru-RU" dirty="0" smtClean="0">
                <a:latin typeface="-apple-system"/>
              </a:rPr>
              <a:t>.</a:t>
            </a:r>
          </a:p>
          <a:p>
            <a:r>
              <a:rPr lang="ru-RU" b="1" dirty="0" smtClean="0">
                <a:latin typeface="-apple-system"/>
              </a:rPr>
              <a:t>Автор</a:t>
            </a:r>
            <a:r>
              <a:rPr lang="ru-RU" dirty="0">
                <a:latin typeface="-apple-system"/>
              </a:rPr>
              <a:t>: священник </a:t>
            </a:r>
            <a:r>
              <a:rPr lang="ru-RU" dirty="0" err="1">
                <a:latin typeface="-apple-system"/>
              </a:rPr>
              <a:t>Нафанаил</a:t>
            </a:r>
            <a:r>
              <a:rPr lang="ru-RU" dirty="0">
                <a:latin typeface="-apple-system"/>
              </a:rPr>
              <a:t> — строитель (руководитель) Ворониной пустыни (монастыря) в </a:t>
            </a:r>
            <a:r>
              <a:rPr lang="ru-RU" dirty="0" err="1">
                <a:latin typeface="-apple-system"/>
              </a:rPr>
              <a:t>Белозёрском</a:t>
            </a:r>
            <a:r>
              <a:rPr lang="ru-RU" dirty="0">
                <a:latin typeface="-apple-system"/>
              </a:rPr>
              <a:t> уезде.</a:t>
            </a:r>
            <a:endParaRPr lang="ru-RU" dirty="0" smtClean="0">
              <a:latin typeface="-apple-system"/>
            </a:endParaRPr>
          </a:p>
          <a:p>
            <a:r>
              <a:rPr lang="ru-RU" b="1" dirty="0" smtClean="0">
                <a:latin typeface="-apple-system"/>
              </a:rPr>
              <a:t>Тип</a:t>
            </a:r>
            <a:r>
              <a:rPr lang="ru-RU" dirty="0" smtClean="0">
                <a:latin typeface="-apple-system"/>
              </a:rPr>
              <a:t>: </a:t>
            </a:r>
            <a:r>
              <a:rPr lang="ru-RU" dirty="0">
                <a:latin typeface="-apple-system"/>
              </a:rPr>
              <a:t>явочная челобитная </a:t>
            </a:r>
            <a:r>
              <a:rPr lang="ru-RU" dirty="0" smtClean="0">
                <a:latin typeface="-apple-system"/>
              </a:rPr>
              <a:t>(</a:t>
            </a:r>
            <a:r>
              <a:rPr lang="ru-RU" dirty="0">
                <a:latin typeface="-apple-system"/>
              </a:rPr>
              <a:t>явка) — </a:t>
            </a:r>
            <a:r>
              <a:rPr lang="ru-RU" dirty="0" smtClean="0">
                <a:latin typeface="-apple-system"/>
              </a:rPr>
              <a:t>официальное </a:t>
            </a:r>
            <a:r>
              <a:rPr lang="ru-RU" dirty="0">
                <a:latin typeface="-apple-system"/>
              </a:rPr>
              <a:t>уведомлению </a:t>
            </a:r>
            <a:r>
              <a:rPr lang="ru-RU" dirty="0" smtClean="0">
                <a:latin typeface="-apple-system"/>
              </a:rPr>
              <a:t>властей </a:t>
            </a:r>
            <a:r>
              <a:rPr lang="ru-RU" dirty="0">
                <a:latin typeface="-apple-system"/>
              </a:rPr>
              <a:t>о выполнении поручения</a:t>
            </a:r>
            <a:r>
              <a:rPr lang="ru-RU" dirty="0" smtClean="0">
                <a:latin typeface="-apple-system"/>
              </a:rPr>
              <a:t>.</a:t>
            </a:r>
          </a:p>
          <a:p>
            <a:endParaRPr lang="ru-RU" dirty="0">
              <a:latin typeface="-apple-system"/>
            </a:endParaRPr>
          </a:p>
          <a:p>
            <a:r>
              <a:rPr lang="ru-RU" b="1" dirty="0" smtClean="0">
                <a:latin typeface="-apple-system"/>
              </a:rPr>
              <a:t>Стилистические </a:t>
            </a:r>
            <a:r>
              <a:rPr lang="ru-RU" b="1" dirty="0">
                <a:latin typeface="-apple-system"/>
              </a:rPr>
              <a:t>особенности:</a:t>
            </a:r>
            <a:endParaRPr lang="ru-RU" dirty="0">
              <a:latin typeface="-apple-system"/>
            </a:endParaRPr>
          </a:p>
          <a:p>
            <a:r>
              <a:rPr lang="ru-RU" dirty="0">
                <a:latin typeface="-apple-system"/>
              </a:rPr>
              <a:t>официально-деловой стиль с элементами церковнославянизмов («богомолец», «государев указ»);</a:t>
            </a:r>
          </a:p>
          <a:p>
            <a:r>
              <a:rPr lang="ru-RU" dirty="0">
                <a:latin typeface="-apple-system"/>
              </a:rPr>
              <a:t>строгость и формальность изложения, характерная для церковных документов;</a:t>
            </a:r>
          </a:p>
          <a:p>
            <a:r>
              <a:rPr lang="ru-RU" dirty="0">
                <a:latin typeface="-apple-system"/>
              </a:rPr>
              <a:t>использование архаизмов и церковной терминологии («</a:t>
            </a:r>
            <a:r>
              <a:rPr lang="ru-RU" dirty="0" err="1">
                <a:latin typeface="-apple-system"/>
              </a:rPr>
              <a:t>порушная</a:t>
            </a:r>
            <a:r>
              <a:rPr lang="ru-RU" dirty="0">
                <a:latin typeface="-apple-system"/>
              </a:rPr>
              <a:t> запись», «духовный приказ»);</a:t>
            </a:r>
          </a:p>
          <a:p>
            <a:r>
              <a:rPr lang="ru-RU" dirty="0">
                <a:latin typeface="-apple-system"/>
              </a:rPr>
              <a:t>чёткая структура с последовательным изложением поручения и его исполнения;</a:t>
            </a:r>
          </a:p>
          <a:p>
            <a:r>
              <a:rPr lang="ru-RU" dirty="0">
                <a:latin typeface="-apple-system"/>
              </a:rPr>
              <a:t>отсутствие эмоциональности, преобладание констатирующего тона</a:t>
            </a:r>
            <a:r>
              <a:rPr lang="ru-RU" dirty="0" smtClean="0">
                <a:latin typeface="-apple-system"/>
              </a:rPr>
              <a:t>.</a:t>
            </a:r>
          </a:p>
          <a:p>
            <a:endParaRPr lang="ru-RU" dirty="0">
              <a:latin typeface="-apple-system"/>
            </a:endParaRPr>
          </a:p>
          <a:p>
            <a:r>
              <a:rPr lang="ru-RU" b="1" dirty="0">
                <a:latin typeface="-apple-system"/>
              </a:rPr>
              <a:t>Юридические формулы и клише:</a:t>
            </a:r>
            <a:endParaRPr lang="ru-RU" dirty="0">
              <a:latin typeface="-apple-system"/>
            </a:endParaRPr>
          </a:p>
          <a:p>
            <a:r>
              <a:rPr lang="ru-RU" dirty="0">
                <a:latin typeface="-apple-system"/>
              </a:rPr>
              <a:t>титулование адресата («великому государю преосвященному…»);</a:t>
            </a:r>
          </a:p>
          <a:p>
            <a:r>
              <a:rPr lang="ru-RU" dirty="0">
                <a:latin typeface="-apple-system"/>
              </a:rPr>
              <a:t>формула исполнения поручения («я богомолец твой по твоему государеву указу… ездил»);</a:t>
            </a:r>
          </a:p>
          <a:p>
            <a:r>
              <a:rPr lang="ru-RU" dirty="0">
                <a:latin typeface="-apple-system"/>
              </a:rPr>
              <a:t>стандартные обороты для указания на документы («прислана ко мне богомольцу твоему память…»);</a:t>
            </a:r>
          </a:p>
          <a:p>
            <a:r>
              <a:rPr lang="ru-RU" dirty="0">
                <a:latin typeface="-apple-system"/>
              </a:rPr>
              <a:t>формулировки, фиксирующие выполнение процедур («</a:t>
            </a:r>
            <a:r>
              <a:rPr lang="ru-RU" dirty="0" err="1">
                <a:latin typeface="-apple-system"/>
              </a:rPr>
              <a:t>порушную</a:t>
            </a:r>
            <a:r>
              <a:rPr lang="ru-RU" dirty="0">
                <a:latin typeface="-apple-system"/>
              </a:rPr>
              <a:t> запись по них взял и послал…»);</a:t>
            </a:r>
          </a:p>
          <a:p>
            <a:r>
              <a:rPr lang="ru-RU" dirty="0">
                <a:latin typeface="-apple-system"/>
              </a:rPr>
              <a:t>этикетные конструкции для завершения челобитной («чином велел явиться пред твоим государевым приказным…»).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353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277091"/>
            <a:ext cx="7729728" cy="789709"/>
          </a:xfrm>
        </p:spPr>
        <p:txBody>
          <a:bodyPr/>
          <a:lstStyle/>
          <a:p>
            <a:r>
              <a:rPr lang="ru-RU" b="1" dirty="0"/>
              <a:t>Композиция текста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05344"/>
            <a:ext cx="12192000" cy="5652655"/>
          </a:xfrm>
        </p:spPr>
        <p:txBody>
          <a:bodyPr>
            <a:normAutofit lnSpcReduction="10000"/>
          </a:bodyPr>
          <a:lstStyle/>
          <a:p>
            <a:r>
              <a:rPr lang="ru-RU" sz="2000" b="1" dirty="0">
                <a:latin typeface="-apple-system"/>
              </a:rPr>
              <a:t>Суть прошения: </a:t>
            </a:r>
            <a:r>
              <a:rPr lang="ru-RU" sz="2000" dirty="0">
                <a:latin typeface="-apple-system"/>
              </a:rPr>
              <a:t>Подтверждение исполнения архиепископского указа о доставке в Вологду лиц из </a:t>
            </a:r>
            <a:r>
              <a:rPr lang="ru-RU" sz="2000" dirty="0" err="1">
                <a:latin typeface="-apple-system"/>
              </a:rPr>
              <a:t>Выксинского</a:t>
            </a:r>
            <a:r>
              <a:rPr lang="ru-RU" sz="2000" dirty="0">
                <a:latin typeface="-apple-system"/>
              </a:rPr>
              <a:t> монастыря «на поруки» для разбирательства в духовном приказе. </a:t>
            </a:r>
            <a:r>
              <a:rPr lang="ru-RU" sz="2000" dirty="0" err="1">
                <a:latin typeface="-apple-system"/>
              </a:rPr>
              <a:t>Нафанаил</a:t>
            </a:r>
            <a:r>
              <a:rPr lang="ru-RU" sz="2000" dirty="0">
                <a:latin typeface="-apple-system"/>
              </a:rPr>
              <a:t> уведомляет о выполнении поручения и готовности доставленных лиц предстать перед приказными лицами.</a:t>
            </a:r>
          </a:p>
          <a:p>
            <a:r>
              <a:rPr lang="ru-RU" sz="2000" b="1" dirty="0" smtClean="0">
                <a:latin typeface="-apple-system"/>
              </a:rPr>
              <a:t>Вводная </a:t>
            </a:r>
            <a:r>
              <a:rPr lang="ru-RU" sz="2000" b="1" dirty="0">
                <a:latin typeface="-apple-system"/>
              </a:rPr>
              <a:t>часть</a:t>
            </a:r>
            <a:r>
              <a:rPr lang="ru-RU" sz="2000" dirty="0">
                <a:latin typeface="-apple-system"/>
              </a:rPr>
              <a:t> — торжественное обращение к архиепископу с указанием полного титула и статуса просителя: «Великому государю преосвященному </a:t>
            </a:r>
            <a:r>
              <a:rPr lang="ru-RU" sz="2000" dirty="0" err="1">
                <a:latin typeface="-apple-system"/>
              </a:rPr>
              <a:t>Маркелу</a:t>
            </a:r>
            <a:r>
              <a:rPr lang="ru-RU" sz="2000" dirty="0">
                <a:latin typeface="-apple-system"/>
              </a:rPr>
              <a:t> архиепископу Вологодскому и </a:t>
            </a:r>
            <a:r>
              <a:rPr lang="ru-RU" sz="2000" dirty="0" err="1">
                <a:latin typeface="-apple-system"/>
              </a:rPr>
              <a:t>Белозёрскому</a:t>
            </a:r>
            <a:r>
              <a:rPr lang="ru-RU" sz="2000" dirty="0">
                <a:latin typeface="-apple-system"/>
              </a:rPr>
              <a:t>…». Указание даты (28 февраля 1659 г.).</a:t>
            </a:r>
          </a:p>
          <a:p>
            <a:r>
              <a:rPr lang="ru-RU" sz="2000" b="1" dirty="0">
                <a:latin typeface="-apple-system"/>
              </a:rPr>
              <a:t>Основная часть</a:t>
            </a:r>
            <a:r>
              <a:rPr lang="ru-RU" sz="2000" dirty="0">
                <a:latin typeface="-apple-system"/>
              </a:rPr>
              <a:t> — изложение сути поручения:</a:t>
            </a:r>
          </a:p>
          <a:p>
            <a:pPr marL="742950" lvl="1" indent="-285750"/>
            <a:r>
              <a:rPr lang="ru-RU" sz="1800" dirty="0">
                <a:latin typeface="-apple-system"/>
              </a:rPr>
              <a:t>описание полученного распоряжения (память с </a:t>
            </a:r>
            <a:r>
              <a:rPr lang="ru-RU" sz="1800" dirty="0" err="1">
                <a:latin typeface="-apple-system"/>
              </a:rPr>
              <a:t>приписью</a:t>
            </a:r>
            <a:r>
              <a:rPr lang="ru-RU" sz="1800" dirty="0">
                <a:latin typeface="-apple-system"/>
              </a:rPr>
              <a:t> дьяка </a:t>
            </a:r>
            <a:r>
              <a:rPr lang="ru-RU" sz="1800" dirty="0" err="1">
                <a:latin typeface="-apple-system"/>
              </a:rPr>
              <a:t>Артемья</a:t>
            </a:r>
            <a:r>
              <a:rPr lang="ru-RU" sz="1800" dirty="0">
                <a:latin typeface="-apple-system"/>
              </a:rPr>
              <a:t> </a:t>
            </a:r>
            <a:r>
              <a:rPr lang="ru-RU" sz="1800" dirty="0" err="1">
                <a:latin typeface="-apple-system"/>
              </a:rPr>
              <a:t>Озёрова</a:t>
            </a:r>
            <a:r>
              <a:rPr lang="ru-RU" sz="1800" dirty="0">
                <a:latin typeface="-apple-system"/>
              </a:rPr>
              <a:t>);</a:t>
            </a:r>
          </a:p>
          <a:p>
            <a:pPr marL="742950" lvl="1" indent="-285750"/>
            <a:r>
              <a:rPr lang="ru-RU" sz="1800" dirty="0">
                <a:latin typeface="-apple-system"/>
              </a:rPr>
              <a:t>детализация поездки в Пошехонский уезд (</a:t>
            </a:r>
            <a:r>
              <a:rPr lang="ru-RU" sz="1800" dirty="0" err="1">
                <a:latin typeface="-apple-system"/>
              </a:rPr>
              <a:t>Выксинский</a:t>
            </a:r>
            <a:r>
              <a:rPr lang="ru-RU" sz="1800" dirty="0">
                <a:latin typeface="-apple-system"/>
              </a:rPr>
              <a:t> монастырь Николая Чудотворца);</a:t>
            </a:r>
          </a:p>
          <a:p>
            <a:pPr marL="742950" lvl="1" indent="-285750"/>
            <a:r>
              <a:rPr lang="ru-RU" sz="1800" dirty="0">
                <a:latin typeface="-apple-system"/>
              </a:rPr>
              <a:t>перечень лиц, доставленных «на поруки» (казначей Феодосий, пономарь Кирилл, священник Борис Андреев, 4 крестьянина);</a:t>
            </a:r>
          </a:p>
          <a:p>
            <a:pPr marL="742950" lvl="1" indent="-285750"/>
            <a:r>
              <a:rPr lang="ru-RU" sz="1800" dirty="0">
                <a:latin typeface="-apple-system"/>
              </a:rPr>
              <a:t>указание на выполнение всех формальных процедур (получение </a:t>
            </a:r>
            <a:r>
              <a:rPr lang="ru-RU" sz="1800" dirty="0" err="1">
                <a:latin typeface="-apple-system"/>
              </a:rPr>
              <a:t>порушной</a:t>
            </a:r>
            <a:r>
              <a:rPr lang="ru-RU" sz="1800" dirty="0">
                <a:latin typeface="-apple-system"/>
              </a:rPr>
              <a:t> записи, отправка в Вологду).</a:t>
            </a:r>
          </a:p>
          <a:p>
            <a:r>
              <a:rPr lang="ru-RU" sz="2000" b="1" dirty="0">
                <a:latin typeface="-apple-system"/>
              </a:rPr>
              <a:t>Заключительная часть</a:t>
            </a:r>
            <a:r>
              <a:rPr lang="ru-RU" sz="2000" dirty="0">
                <a:latin typeface="-apple-system"/>
              </a:rPr>
              <a:t> — подтверждение исполнения указа и уведомление о готовности доставленных лиц предстать перед приказными лицами: «велел явится пред твоим государевым приказным </a:t>
            </a:r>
            <a:r>
              <a:rPr lang="ru-RU" sz="2000" dirty="0" err="1">
                <a:latin typeface="-apple-system"/>
              </a:rPr>
              <a:t>Васильем</a:t>
            </a:r>
            <a:r>
              <a:rPr lang="ru-RU" sz="2000" dirty="0">
                <a:latin typeface="-apple-system"/>
              </a:rPr>
              <a:t> Григорьевичем Домниным…».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7700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24247"/>
          </a:xfrm>
        </p:spPr>
        <p:txBody>
          <a:bodyPr>
            <a:noAutofit/>
          </a:bodyPr>
          <a:lstStyle/>
          <a:p>
            <a:r>
              <a:rPr lang="ru-RU" sz="1800" dirty="0" smtClean="0"/>
              <a:t>«Челобитная </a:t>
            </a:r>
            <a:r>
              <a:rPr lang="ru-RU" sz="1800" dirty="0"/>
              <a:t>игумена </a:t>
            </a:r>
            <a:r>
              <a:rPr lang="ru-RU" sz="1800" dirty="0" err="1"/>
              <a:t>Спасо-Печенгского</a:t>
            </a:r>
            <a:r>
              <a:rPr lang="ru-RU" sz="1800" dirty="0"/>
              <a:t> монастыря </a:t>
            </a:r>
            <a:r>
              <a:rPr lang="ru-RU" sz="1800" dirty="0" err="1"/>
              <a:t>Комельской</a:t>
            </a:r>
            <a:r>
              <a:rPr lang="ru-RU" sz="1800" dirty="0"/>
              <a:t> вол. Вологодского у. </a:t>
            </a:r>
            <a:r>
              <a:rPr lang="ru-RU" sz="1800" dirty="0" err="1"/>
              <a:t>Мардария</a:t>
            </a:r>
            <a:r>
              <a:rPr lang="ru-RU" sz="1800" dirty="0"/>
              <a:t> с братией об отказе крестьянам, подавшим челобитную о выдаче им монастырского хлеба во время монастырских </a:t>
            </a:r>
            <a:r>
              <a:rPr lang="ru-RU" sz="1800" dirty="0" smtClean="0"/>
              <a:t>работ»</a:t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КАУ ВО </a:t>
            </a:r>
            <a:r>
              <a:rPr lang="ru-RU" sz="1800" dirty="0" err="1"/>
              <a:t>Гос.архив</a:t>
            </a:r>
            <a:r>
              <a:rPr lang="ru-RU" sz="1800" dirty="0"/>
              <a:t> Вологодской Обл</a:t>
            </a:r>
            <a:r>
              <a:rPr lang="ru-RU" sz="1800" dirty="0" smtClean="0"/>
              <a:t>. Ф.1260 ОП.5 Д.164 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51710"/>
            <a:ext cx="12192000" cy="530629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Державнейший</a:t>
            </a:r>
            <a:r>
              <a:rPr lang="ru-RU" dirty="0" smtClean="0"/>
              <a:t> </a:t>
            </a:r>
            <a:r>
              <a:rPr lang="ru-RU" dirty="0"/>
              <a:t>Царь Государь Милостивейший в нынешнем Государь 1703 году марта (4?) дня били челом тебе Великому Государь Царь Великому Князь Петру Алексеевичу всея великая и </a:t>
            </a:r>
            <a:r>
              <a:rPr lang="ru-RU" dirty="0" err="1"/>
              <a:t>малыя</a:t>
            </a:r>
            <a:r>
              <a:rPr lang="ru-RU" dirty="0"/>
              <a:t> и </a:t>
            </a:r>
            <a:r>
              <a:rPr lang="ru-RU" dirty="0" err="1"/>
              <a:t>белыя</a:t>
            </a:r>
            <a:r>
              <a:rPr lang="ru-RU" dirty="0"/>
              <a:t> </a:t>
            </a:r>
            <a:r>
              <a:rPr lang="ru-RU" dirty="0" err="1"/>
              <a:t>росии</a:t>
            </a:r>
            <a:r>
              <a:rPr lang="ru-RU" dirty="0"/>
              <a:t> Самодержцу на съезжем дворе монастырских дел стольнику Лукьян Никифорович Кологривову </a:t>
            </a:r>
            <a:r>
              <a:rPr lang="ru-RU" dirty="0" err="1"/>
              <a:t>Спасо-Печенгского</a:t>
            </a:r>
            <a:r>
              <a:rPr lang="ru-RU" dirty="0"/>
              <a:t> монастыря мирской староста Кондратий Галактионов и всея той вотчины крестьяне а в челобитной их писано в прошлые годах исстари в </a:t>
            </a:r>
            <a:r>
              <a:rPr lang="ru-RU" dirty="0" err="1"/>
              <a:t>Спасо-Печенгском</a:t>
            </a:r>
            <a:r>
              <a:rPr lang="ru-RU" dirty="0"/>
              <a:t> монастыре пахали монастырские пашни наемные люди а </a:t>
            </a:r>
            <a:r>
              <a:rPr lang="ru-RU" dirty="0" err="1"/>
              <a:t>наимовали</a:t>
            </a:r>
            <a:r>
              <a:rPr lang="ru-RU" dirty="0"/>
              <a:t> казенными деньгами и пахали на монастырских лошадях и они де крестьяне работали в монастыре на возе возили сено косили жить молотили а на той работе кормили их монастырским хлебом и о том твоим Великого Государя Указам Государь богомольцам твоим прислан из </a:t>
            </a:r>
            <a:r>
              <a:rPr lang="ru-RU" dirty="0" err="1"/>
              <a:t>кирилова</a:t>
            </a:r>
            <a:r>
              <a:rPr lang="ru-RU" dirty="0"/>
              <a:t> монастыря съезжего двора монастырских дел … стольника Лукьяна Никифоровича </a:t>
            </a:r>
            <a:r>
              <a:rPr lang="ru-RU" dirty="0" err="1"/>
              <a:t>Кологривово</a:t>
            </a:r>
            <a:r>
              <a:rPr lang="ru-RU" dirty="0"/>
              <a:t> что их на водной работе кормить. Они мирской староста и </a:t>
            </a:r>
            <a:r>
              <a:rPr lang="ru-RU" dirty="0" err="1"/>
              <a:t>крестьяны</a:t>
            </a:r>
            <a:r>
              <a:rPr lang="ru-RU" dirty="0"/>
              <a:t> били челом тебе </a:t>
            </a:r>
            <a:r>
              <a:rPr lang="ru-RU" dirty="0" err="1"/>
              <a:t>Ваеликий</a:t>
            </a:r>
            <a:r>
              <a:rPr lang="ru-RU" dirty="0"/>
              <a:t> Государь ложно.. За пашни да выдали деньгами чтоб им пашни не пахать в монастыре а на возе возили и в лугах сено косили хлеб жили и молотили дворы делали и около </a:t>
            </a:r>
            <a:r>
              <a:rPr lang="ru-RU" dirty="0" err="1"/>
              <a:t>поль</a:t>
            </a:r>
            <a:r>
              <a:rPr lang="ru-RU" dirty="0"/>
              <a:t> и межу </a:t>
            </a:r>
            <a:r>
              <a:rPr lang="ru-RU" dirty="0" err="1"/>
              <a:t>поль</a:t>
            </a:r>
            <a:r>
              <a:rPr lang="ru-RU" dirty="0"/>
              <a:t> (вероятно – около полей и между полями)огороды городили дрова саженые в монастыре </a:t>
            </a:r>
            <a:r>
              <a:rPr lang="ru-RU" dirty="0" err="1"/>
              <a:t>кислиям</a:t>
            </a:r>
            <a:r>
              <a:rPr lang="ru-RU" dirty="0"/>
              <a:t> (?) и хлеб сушить возили и сено и солому на дворы и пожне </a:t>
            </a:r>
            <a:r>
              <a:rPr lang="ru-RU" dirty="0" err="1"/>
              <a:t>ону</a:t>
            </a:r>
            <a:r>
              <a:rPr lang="ru-RU" dirty="0"/>
              <a:t> на своих крестьянских лошадях возили исстари своим хлебом а монастырским хлебом их крестьян не кормили для того что с них крестьян государя бывал </a:t>
            </a:r>
            <a:r>
              <a:rPr lang="ru-RU" dirty="0" err="1"/>
              <a:t>преже</a:t>
            </a:r>
            <a:r>
              <a:rPr lang="ru-RU" dirty="0"/>
              <a:t> сего оброчной хлеб и тот оброчной хлеб с них ныне не берем что им крестьянам на водяной монастырской нашей работе бытии свой хлеб только когда мельницу почини </a:t>
            </a:r>
            <a:r>
              <a:rPr lang="ru-RU" dirty="0" err="1"/>
              <a:t>бысть</a:t>
            </a:r>
            <a:r>
              <a:rPr lang="ru-RU" dirty="0"/>
              <a:t> да в полях сено убрать и их на той работе монастырским хлебом кормят а нас темя на и на тем же хлеб да сим Всемилостивейший Государь просим вашего величества вели Государь им крестьянам монастырским нашу работу работать кою прежде сего работали и на той работе свой хлеб есть и водяной работе и нас богомольцев твоих слушать и о том великого Государя указ дать вашего величества нижайшие богомольцы </a:t>
            </a:r>
            <a:r>
              <a:rPr lang="ru-RU" dirty="0" err="1"/>
              <a:t>вологоцкого</a:t>
            </a:r>
            <a:r>
              <a:rPr lang="ru-RU" dirty="0"/>
              <a:t> уезду </a:t>
            </a:r>
            <a:r>
              <a:rPr lang="ru-RU" dirty="0" err="1"/>
              <a:t>комельской</a:t>
            </a:r>
            <a:r>
              <a:rPr lang="ru-RU" dirty="0"/>
              <a:t> волости </a:t>
            </a:r>
            <a:r>
              <a:rPr lang="ru-RU" dirty="0" err="1"/>
              <a:t>Спасо-Печенгского</a:t>
            </a:r>
            <a:r>
              <a:rPr lang="ru-RU" dirty="0"/>
              <a:t> монастыря игумен </a:t>
            </a:r>
            <a:r>
              <a:rPr lang="ru-RU" dirty="0" err="1"/>
              <a:t>Мардарий</a:t>
            </a:r>
            <a:r>
              <a:rPr lang="ru-RU" dirty="0"/>
              <a:t> с братией 1703 году июня </a:t>
            </a:r>
            <a:r>
              <a:rPr lang="ru-RU" dirty="0" smtClean="0"/>
              <a:t>…»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916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855" y="12940"/>
            <a:ext cx="3505200" cy="684506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45" y="12940"/>
            <a:ext cx="5386637" cy="684506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4407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762000"/>
          </a:xfrm>
        </p:spPr>
        <p:txBody>
          <a:bodyPr/>
          <a:lstStyle/>
          <a:p>
            <a:r>
              <a:rPr lang="ru-RU" dirty="0"/>
              <a:t>Формулярный анализ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14400"/>
            <a:ext cx="12192000" cy="594360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latin typeface="-apple-system"/>
              </a:rPr>
              <a:t>Дата</a:t>
            </a:r>
            <a:r>
              <a:rPr lang="ru-RU" b="1" dirty="0">
                <a:latin typeface="-apple-system"/>
              </a:rPr>
              <a:t>:</a:t>
            </a:r>
            <a:r>
              <a:rPr lang="ru-RU" dirty="0">
                <a:latin typeface="-apple-system"/>
              </a:rPr>
              <a:t> март–июнь 1703 г. (указаны две даты: подача и завершение оформления).</a:t>
            </a:r>
          </a:p>
          <a:p>
            <a:r>
              <a:rPr lang="ru-RU" b="1" dirty="0">
                <a:latin typeface="-apple-system"/>
              </a:rPr>
              <a:t>Адресат:</a:t>
            </a:r>
            <a:r>
              <a:rPr lang="ru-RU" dirty="0">
                <a:latin typeface="-apple-system"/>
              </a:rPr>
              <a:t> царь Пётр Алексеевич, самодержец всея Руси</a:t>
            </a:r>
            <a:r>
              <a:rPr lang="ru-RU" dirty="0" smtClean="0">
                <a:latin typeface="-apple-system"/>
              </a:rPr>
              <a:t>.</a:t>
            </a:r>
          </a:p>
          <a:p>
            <a:r>
              <a:rPr lang="ru-RU" b="1" dirty="0" smtClean="0">
                <a:latin typeface="-apple-system"/>
              </a:rPr>
              <a:t>Автор</a:t>
            </a:r>
            <a:r>
              <a:rPr lang="ru-RU" dirty="0">
                <a:latin typeface="-apple-system"/>
              </a:rPr>
              <a:t>: игумен </a:t>
            </a:r>
            <a:r>
              <a:rPr lang="ru-RU" dirty="0" err="1">
                <a:latin typeface="-apple-system"/>
              </a:rPr>
              <a:t>Мардарий</a:t>
            </a:r>
            <a:r>
              <a:rPr lang="ru-RU" dirty="0">
                <a:latin typeface="-apple-system"/>
              </a:rPr>
              <a:t> — настоятель монастыря, инициатор прошения; братия монастыря — коллективное </a:t>
            </a:r>
            <a:r>
              <a:rPr lang="ru-RU" dirty="0" smtClean="0">
                <a:latin typeface="-apple-system"/>
              </a:rPr>
              <a:t>соавторство.</a:t>
            </a:r>
          </a:p>
          <a:p>
            <a:r>
              <a:rPr lang="ru-RU" b="1" dirty="0" smtClean="0">
                <a:latin typeface="-apple-system"/>
              </a:rPr>
              <a:t>Тип</a:t>
            </a:r>
            <a:r>
              <a:rPr lang="ru-RU" dirty="0">
                <a:latin typeface="-apple-system"/>
              </a:rPr>
              <a:t>: </a:t>
            </a:r>
            <a:r>
              <a:rPr lang="ru-RU" dirty="0" smtClean="0">
                <a:latin typeface="-apple-system"/>
              </a:rPr>
              <a:t>исковая челобитная </a:t>
            </a:r>
            <a:r>
              <a:rPr lang="ru-RU" dirty="0">
                <a:latin typeface="-apple-system"/>
              </a:rPr>
              <a:t>(иск) — заявлению о назначении судебного разбирательства или разрешении спора.</a:t>
            </a:r>
          </a:p>
          <a:p>
            <a:endParaRPr lang="ru-RU" dirty="0">
              <a:latin typeface="-apple-system"/>
            </a:endParaRPr>
          </a:p>
          <a:p>
            <a:r>
              <a:rPr lang="ru-RU" b="1" dirty="0">
                <a:latin typeface="-apple-system"/>
              </a:rPr>
              <a:t>Стилистические особенности:</a:t>
            </a:r>
            <a:endParaRPr lang="ru-RU" dirty="0">
              <a:latin typeface="-apple-system"/>
            </a:endParaRPr>
          </a:p>
          <a:p>
            <a:r>
              <a:rPr lang="ru-RU" dirty="0">
                <a:latin typeface="-apple-system"/>
              </a:rPr>
              <a:t>сочетание официально-делового стиля с элементами разговорной речи (описание работ, бытовых деталей);</a:t>
            </a:r>
          </a:p>
          <a:p>
            <a:r>
              <a:rPr lang="ru-RU" dirty="0">
                <a:latin typeface="-apple-system"/>
              </a:rPr>
              <a:t>использование архаизмов и канцеляризмов начала XVIII века («богомольцы», «великий государь»);</a:t>
            </a:r>
          </a:p>
          <a:p>
            <a:r>
              <a:rPr lang="ru-RU" dirty="0">
                <a:latin typeface="-apple-system"/>
              </a:rPr>
              <a:t>юридическая терминология («оброчный хлеб», «казённые деньги») наряду с просторечными выражениями;</a:t>
            </a:r>
          </a:p>
          <a:p>
            <a:r>
              <a:rPr lang="ru-RU" dirty="0">
                <a:latin typeface="-apple-system"/>
              </a:rPr>
              <a:t>чередование торжественных обращений и прагматических описаний;</a:t>
            </a:r>
          </a:p>
          <a:p>
            <a:r>
              <a:rPr lang="ru-RU" dirty="0">
                <a:latin typeface="-apple-system"/>
              </a:rPr>
              <a:t>структурированность с выделением ключевых блоков (обращение, суть дела, просьба</a:t>
            </a:r>
            <a:r>
              <a:rPr lang="ru-RU" dirty="0" smtClean="0">
                <a:latin typeface="-apple-system"/>
              </a:rPr>
              <a:t>).</a:t>
            </a:r>
          </a:p>
          <a:p>
            <a:endParaRPr lang="ru-RU" dirty="0">
              <a:latin typeface="-apple-system"/>
            </a:endParaRPr>
          </a:p>
          <a:p>
            <a:r>
              <a:rPr lang="ru-RU" b="1" dirty="0">
                <a:latin typeface="-apple-system"/>
              </a:rPr>
              <a:t>Юридические формулы и клише:</a:t>
            </a:r>
            <a:endParaRPr lang="ru-RU" dirty="0">
              <a:latin typeface="-apple-system"/>
            </a:endParaRPr>
          </a:p>
          <a:p>
            <a:r>
              <a:rPr lang="ru-RU" dirty="0">
                <a:latin typeface="-apple-system"/>
              </a:rPr>
              <a:t>титулование монарха с полным перечнем титулов;</a:t>
            </a:r>
          </a:p>
          <a:p>
            <a:r>
              <a:rPr lang="ru-RU" dirty="0">
                <a:latin typeface="-apple-system"/>
              </a:rPr>
              <a:t>формула начала прошения («били челом»);</a:t>
            </a:r>
          </a:p>
          <a:p>
            <a:r>
              <a:rPr lang="ru-RU" dirty="0">
                <a:latin typeface="-apple-system"/>
              </a:rPr>
              <a:t>ссылки на «великие государевы указы»;</a:t>
            </a:r>
          </a:p>
          <a:p>
            <a:r>
              <a:rPr lang="ru-RU" dirty="0">
                <a:latin typeface="-apple-system"/>
              </a:rPr>
              <a:t>формулировка просьбы с использованием этикетных конструкций («Всемилостивейший Государь, просим…»);</a:t>
            </a:r>
          </a:p>
          <a:p>
            <a:r>
              <a:rPr lang="ru-RU" dirty="0">
                <a:latin typeface="-apple-system"/>
              </a:rPr>
              <a:t>указание на статус просителей («нижайшие богомольцы</a:t>
            </a:r>
            <a:r>
              <a:rPr lang="ru-RU" dirty="0" smtClean="0">
                <a:latin typeface="-apple-system"/>
              </a:rPr>
              <a:t>»).</a:t>
            </a:r>
            <a:endParaRPr lang="ru-RU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21220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221673"/>
            <a:ext cx="7729728" cy="789709"/>
          </a:xfrm>
        </p:spPr>
        <p:txBody>
          <a:bodyPr/>
          <a:lstStyle/>
          <a:p>
            <a:r>
              <a:rPr lang="ru-RU" b="1" dirty="0"/>
              <a:t>Композиция </a:t>
            </a:r>
            <a:r>
              <a:rPr lang="ru-RU" b="1" dirty="0" smtClean="0"/>
              <a:t>текста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19200"/>
            <a:ext cx="12192000" cy="5638800"/>
          </a:xfrm>
        </p:spPr>
        <p:txBody>
          <a:bodyPr/>
          <a:lstStyle/>
          <a:p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Суть прошения: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Разрешение конфликта между </a:t>
            </a:r>
            <a:r>
              <a:rPr lang="ru-RU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Спасо-Печенгским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монастырём и крестьянами по поводу выдачи монастырского хлеба во время работ. Монастырь просит подтвердить исторически сложившийся порядок: крестьяне работают на монастырь, используя свой хлеб; монастырский хлеб выдаётся только в исключительных случаях (починка мельницы, уборка сена).</a:t>
            </a:r>
            <a:endParaRPr lang="ru-RU" b="1" dirty="0" smtClean="0">
              <a:latin typeface="-apple-system"/>
            </a:endParaRPr>
          </a:p>
          <a:p>
            <a:r>
              <a:rPr lang="ru-RU" b="1" dirty="0" smtClean="0">
                <a:latin typeface="-apple-system"/>
              </a:rPr>
              <a:t>Вводная </a:t>
            </a:r>
            <a:r>
              <a:rPr lang="ru-RU" b="1" dirty="0">
                <a:latin typeface="-apple-system"/>
              </a:rPr>
              <a:t>часть</a:t>
            </a:r>
            <a:r>
              <a:rPr lang="ru-RU" dirty="0">
                <a:latin typeface="-apple-system"/>
              </a:rPr>
              <a:t> — торжественное обращение к монарху с использованием полной </a:t>
            </a:r>
            <a:r>
              <a:rPr lang="ru-RU" dirty="0" err="1">
                <a:latin typeface="-apple-system"/>
              </a:rPr>
              <a:t>титулатуры</a:t>
            </a:r>
            <a:r>
              <a:rPr lang="ru-RU" dirty="0">
                <a:latin typeface="-apple-system"/>
              </a:rPr>
              <a:t> Петра I: «</a:t>
            </a:r>
            <a:r>
              <a:rPr lang="ru-RU" dirty="0" err="1">
                <a:latin typeface="-apple-system"/>
              </a:rPr>
              <a:t>Державнейший</a:t>
            </a:r>
            <a:r>
              <a:rPr lang="ru-RU" dirty="0">
                <a:latin typeface="-apple-system"/>
              </a:rPr>
              <a:t> Царь Государь Милостивейший… Великому Государю Царю Великому Князю Петру Алексеевичу…».</a:t>
            </a:r>
          </a:p>
          <a:p>
            <a:r>
              <a:rPr lang="ru-RU" b="1" dirty="0">
                <a:latin typeface="-apple-system"/>
              </a:rPr>
              <a:t>Основная часть</a:t>
            </a:r>
            <a:r>
              <a:rPr lang="ru-RU" dirty="0">
                <a:latin typeface="-apple-system"/>
              </a:rPr>
              <a:t> — изложение сути дела:</a:t>
            </a:r>
          </a:p>
          <a:p>
            <a:pPr marL="742950" lvl="1" indent="-285750"/>
            <a:r>
              <a:rPr lang="ru-RU" dirty="0">
                <a:latin typeface="-apple-system"/>
              </a:rPr>
              <a:t>описание исторически сложившихся условий труда крестьян (работы в монастыре, виды работ, порядок кормления);</a:t>
            </a:r>
          </a:p>
          <a:p>
            <a:pPr marL="742950" lvl="1" indent="-285750"/>
            <a:r>
              <a:rPr lang="ru-RU" dirty="0">
                <a:latin typeface="-apple-system"/>
              </a:rPr>
              <a:t>изложение противоречий между монастырём и крестьянами (требование крестьян о выдаче хлеба, позиция монастыря);</a:t>
            </a:r>
          </a:p>
          <a:p>
            <a:pPr marL="742950" lvl="1" indent="-285750"/>
            <a:r>
              <a:rPr lang="ru-RU" dirty="0">
                <a:latin typeface="-apple-system"/>
              </a:rPr>
              <a:t>ссылка на предыдущие указы и практику (упоминание Кирилова монастыря, съезжего двора, стольника Лукьяна Никифоровича Кологривова);</a:t>
            </a:r>
          </a:p>
          <a:p>
            <a:pPr marL="742950" lvl="1" indent="-285750"/>
            <a:r>
              <a:rPr lang="ru-RU" dirty="0">
                <a:latin typeface="-apple-system"/>
              </a:rPr>
              <a:t>аргументация позиции монастыря (оброчная система, изменение условий труда).</a:t>
            </a:r>
          </a:p>
          <a:p>
            <a:r>
              <a:rPr lang="ru-RU" b="1" dirty="0">
                <a:latin typeface="-apple-system"/>
              </a:rPr>
              <a:t>Заключительная часть</a:t>
            </a:r>
            <a:r>
              <a:rPr lang="ru-RU" dirty="0">
                <a:latin typeface="-apple-system"/>
              </a:rPr>
              <a:t> — просьба о высочайшем указе и подтверждение статуса просителей: «Всемилостивейший Государь, просим вашего величества вели… о том великого Государя указ дать… нижайшие богомольцы…».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793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691" y="0"/>
            <a:ext cx="11554691" cy="1640794"/>
          </a:xfrm>
        </p:spPr>
        <p:txBody>
          <a:bodyPr>
            <a:noAutofit/>
          </a:bodyPr>
          <a:lstStyle/>
          <a:p>
            <a:r>
              <a:rPr lang="ru-RU" sz="1400" dirty="0"/>
              <a:t>Челобитная императрице Елизавете Петровне архимандрита </a:t>
            </a:r>
            <a:r>
              <a:rPr lang="ru-RU" sz="1400" dirty="0" err="1"/>
              <a:t>Спасо</a:t>
            </a:r>
            <a:r>
              <a:rPr lang="ru-RU" sz="1400" dirty="0"/>
              <a:t>-Прилуцкого монастыря Арсения о выдаче из Вологодской провинциальной канцелярии копий жалованных грамот и выписей с писцовых книг для представления в Устюжскую провинциальную канцелярию. Черновик. Запись Вологодской провинциальной канцелярии об освидетельствовании копий. Жалованные грамоты и выписи из писцовых книг на владения монастыря у Соли Вычегодской”</a:t>
            </a:r>
            <a:br>
              <a:rPr lang="ru-RU" sz="1400" dirty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КАУ </a:t>
            </a:r>
            <a:r>
              <a:rPr lang="ru-RU" sz="1400" dirty="0"/>
              <a:t>ВО </a:t>
            </a:r>
            <a:r>
              <a:rPr lang="ru-RU" sz="1400" dirty="0" err="1"/>
              <a:t>Гос.архив</a:t>
            </a:r>
            <a:r>
              <a:rPr lang="ru-RU" sz="1400" dirty="0"/>
              <a:t> Вологодской Обл. Ф.1260 </a:t>
            </a:r>
            <a:r>
              <a:rPr lang="ru-RU" sz="1400" dirty="0" smtClean="0"/>
              <a:t>ОП.2 Д.3915</a:t>
            </a: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759528"/>
            <a:ext cx="12192000" cy="5098472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«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Всепресветлейшая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державнейшая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великая государыня императрица Елизавета Петровна самодержица всероссийская государыня всемилостивейшая</a:t>
            </a:r>
            <a:endParaRPr lang="ru-RU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Бьют челом вологодского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Спасо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-Прилуцкого монастыря архимандрит Арсений 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братиею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а о чём наше прошение тому следуют пункты</a:t>
            </a:r>
            <a:endParaRPr lang="ru-RU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По силе состоявшегося и опубликованного вашего императорского величества указу надлежит послать от нас именованные потребные к межеванию имеющихся оного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Спасо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-Прилуцкого монастыря в Устюжской провинции по городу Соли Вычегодской земель крепости а для Предосторожности намерены оставить в здешнем монастыре копий</a:t>
            </a:r>
            <a:endParaRPr lang="ru-RU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И дабы высочайшим вашего императорского величества указом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повелено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было с объявленных при сём крепостей приняв</a:t>
            </a:r>
            <a:endParaRPr lang="ru-RU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И дабы Высочайшим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Вашего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Императорского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Величества</a:t>
            </a:r>
            <a:endParaRPr lang="ru-RU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Указам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повелено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было …</a:t>
            </a:r>
            <a:endParaRPr lang="ru-RU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Присем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… принявший…</a:t>
            </a:r>
            <a:endParaRPr lang="ru-RU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…</a:t>
            </a:r>
            <a:endParaRPr lang="ru-RU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1760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года челобитной …</a:t>
            </a:r>
            <a:endParaRPr lang="ru-RU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…</a:t>
            </a:r>
            <a:endParaRPr lang="ru-RU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… провинциальной канцелярии</a:t>
            </a:r>
            <a:endParaRPr lang="ru-RU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Такова подана января 12 месяца 1760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года»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2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402" y="0"/>
            <a:ext cx="4601816" cy="681384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119" y="12760"/>
            <a:ext cx="4595464" cy="682316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8591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817418"/>
          </a:xfrm>
        </p:spPr>
        <p:txBody>
          <a:bodyPr>
            <a:normAutofit/>
          </a:bodyPr>
          <a:lstStyle/>
          <a:p>
            <a:r>
              <a:rPr lang="ru-RU" b="1" dirty="0" smtClean="0"/>
              <a:t>Формулярный анализ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28254"/>
            <a:ext cx="12192000" cy="5929745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latin typeface="-apple-system"/>
              </a:rPr>
              <a:t>Дата:</a:t>
            </a:r>
            <a:r>
              <a:rPr lang="ru-RU" dirty="0">
                <a:latin typeface="-apple-system"/>
              </a:rPr>
              <a:t> 12 января 1760 г.</a:t>
            </a:r>
          </a:p>
          <a:p>
            <a:r>
              <a:rPr lang="ru-RU" b="1" dirty="0">
                <a:latin typeface="-apple-system"/>
              </a:rPr>
              <a:t>Адресат:</a:t>
            </a:r>
            <a:r>
              <a:rPr lang="ru-RU" dirty="0">
                <a:latin typeface="-apple-system"/>
              </a:rPr>
              <a:t> императрица Елизавета Петровна</a:t>
            </a:r>
            <a:r>
              <a:rPr lang="ru-RU" dirty="0" smtClean="0">
                <a:latin typeface="-apple-system"/>
              </a:rPr>
              <a:t>.</a:t>
            </a:r>
          </a:p>
          <a:p>
            <a:r>
              <a:rPr lang="ru-RU" b="1" dirty="0" smtClean="0">
                <a:latin typeface="-apple-system"/>
              </a:rPr>
              <a:t>Автор</a:t>
            </a:r>
            <a:r>
              <a:rPr lang="ru-RU" dirty="0">
                <a:latin typeface="-apple-system"/>
              </a:rPr>
              <a:t>: архимандрит Арсений — настоятель </a:t>
            </a:r>
            <a:r>
              <a:rPr lang="ru-RU" dirty="0" err="1">
                <a:latin typeface="-apple-system"/>
              </a:rPr>
              <a:t>Спасо</a:t>
            </a:r>
            <a:r>
              <a:rPr lang="ru-RU" dirty="0">
                <a:latin typeface="-apple-system"/>
              </a:rPr>
              <a:t>-Прилуцкого монастыря; братия монастыря — коллективные соавторы (указаны как «братия», поддержавшие прошение).</a:t>
            </a:r>
            <a:endParaRPr lang="ru-RU" dirty="0" smtClean="0">
              <a:latin typeface="-apple-system"/>
            </a:endParaRPr>
          </a:p>
          <a:p>
            <a:r>
              <a:rPr lang="ru-RU" b="1" dirty="0" smtClean="0">
                <a:latin typeface="-apple-system"/>
              </a:rPr>
              <a:t>Тип</a:t>
            </a:r>
            <a:r>
              <a:rPr lang="ru-RU" dirty="0" smtClean="0">
                <a:latin typeface="-apple-system"/>
              </a:rPr>
              <a:t>: милостивая челобитная </a:t>
            </a:r>
            <a:r>
              <a:rPr lang="ru-RU" dirty="0">
                <a:latin typeface="-apple-system"/>
              </a:rPr>
              <a:t>— просьбе о предоставлении льгот, привилегий или официальных документов</a:t>
            </a:r>
            <a:r>
              <a:rPr lang="ru-RU" dirty="0" smtClean="0">
                <a:latin typeface="-apple-system"/>
              </a:rPr>
              <a:t>.</a:t>
            </a:r>
          </a:p>
          <a:p>
            <a:endParaRPr lang="ru-RU" dirty="0">
              <a:latin typeface="-apple-system"/>
            </a:endParaRPr>
          </a:p>
          <a:p>
            <a:r>
              <a:rPr lang="ru-RU" b="1" dirty="0">
                <a:latin typeface="-apple-system"/>
              </a:rPr>
              <a:t>Стилистические особенности:</a:t>
            </a:r>
            <a:endParaRPr lang="ru-RU" dirty="0">
              <a:latin typeface="-apple-system"/>
            </a:endParaRPr>
          </a:p>
          <a:p>
            <a:r>
              <a:rPr lang="ru-RU" dirty="0">
                <a:latin typeface="-apple-system"/>
              </a:rPr>
              <a:t>торжественный, высокопарный стиль с обилием эпитетов («</a:t>
            </a:r>
            <a:r>
              <a:rPr lang="ru-RU" dirty="0" err="1">
                <a:latin typeface="-apple-system"/>
              </a:rPr>
              <a:t>всепресветлейшая</a:t>
            </a:r>
            <a:r>
              <a:rPr lang="ru-RU" dirty="0">
                <a:latin typeface="-apple-system"/>
              </a:rPr>
              <a:t>», «</a:t>
            </a:r>
            <a:r>
              <a:rPr lang="ru-RU" dirty="0" err="1">
                <a:latin typeface="-apple-system"/>
              </a:rPr>
              <a:t>державнейшая</a:t>
            </a:r>
            <a:r>
              <a:rPr lang="ru-RU" dirty="0">
                <a:latin typeface="-apple-system"/>
              </a:rPr>
              <a:t>»);</a:t>
            </a:r>
          </a:p>
          <a:p>
            <a:r>
              <a:rPr lang="ru-RU" dirty="0">
                <a:latin typeface="-apple-system"/>
              </a:rPr>
              <a:t>использование церковно-славянской лексики и архаизмов;</a:t>
            </a:r>
          </a:p>
          <a:p>
            <a:r>
              <a:rPr lang="ru-RU" dirty="0">
                <a:latin typeface="-apple-system"/>
              </a:rPr>
              <a:t>строгая композиционная структура (вводная часть, основная часть, заключение);</a:t>
            </a:r>
          </a:p>
          <a:p>
            <a:r>
              <a:rPr lang="ru-RU" dirty="0">
                <a:latin typeface="-apple-system"/>
              </a:rPr>
              <a:t>сочетание официально-делового и церковного стилей;</a:t>
            </a:r>
          </a:p>
          <a:p>
            <a:endParaRPr lang="ru-RU" dirty="0">
              <a:latin typeface="-apple-system"/>
            </a:endParaRPr>
          </a:p>
          <a:p>
            <a:r>
              <a:rPr lang="ru-RU" b="1" dirty="0">
                <a:latin typeface="-apple-system"/>
              </a:rPr>
              <a:t>Юридические формулы и клише:</a:t>
            </a:r>
            <a:endParaRPr lang="ru-RU" dirty="0">
              <a:latin typeface="-apple-system"/>
            </a:endParaRPr>
          </a:p>
          <a:p>
            <a:r>
              <a:rPr lang="ru-RU" dirty="0">
                <a:latin typeface="-apple-system"/>
              </a:rPr>
              <a:t>формула титулования монарха («</a:t>
            </a:r>
            <a:r>
              <a:rPr lang="ru-RU" dirty="0" err="1">
                <a:latin typeface="-apple-system"/>
              </a:rPr>
              <a:t>Всепресветлейшая</a:t>
            </a:r>
            <a:r>
              <a:rPr lang="ru-RU" dirty="0">
                <a:latin typeface="-apple-system"/>
              </a:rPr>
              <a:t> </a:t>
            </a:r>
            <a:r>
              <a:rPr lang="ru-RU" dirty="0" err="1">
                <a:latin typeface="-apple-system"/>
              </a:rPr>
              <a:t>державнейшая</a:t>
            </a:r>
            <a:r>
              <a:rPr lang="ru-RU" dirty="0">
                <a:latin typeface="-apple-system"/>
              </a:rPr>
              <a:t> великая государыня императрица…»);</a:t>
            </a:r>
          </a:p>
          <a:p>
            <a:r>
              <a:rPr lang="ru-RU" dirty="0">
                <a:latin typeface="-apple-system"/>
              </a:rPr>
              <a:t>стандартная формула начала прошения («бьём челом, Ваше Императорское Величество…»);</a:t>
            </a:r>
          </a:p>
          <a:p>
            <a:r>
              <a:rPr lang="ru-RU" dirty="0">
                <a:latin typeface="-apple-system"/>
              </a:rPr>
              <a:t>клишированные просьбы о высочайшем повелении («</a:t>
            </a:r>
            <a:r>
              <a:rPr lang="ru-RU" dirty="0" err="1">
                <a:latin typeface="-apple-system"/>
              </a:rPr>
              <a:t>всемилостивейше</a:t>
            </a:r>
            <a:r>
              <a:rPr lang="ru-RU" dirty="0">
                <a:latin typeface="-apple-system"/>
              </a:rPr>
              <a:t> повелеть изволите…»);</a:t>
            </a:r>
          </a:p>
          <a:p>
            <a:r>
              <a:rPr lang="ru-RU" dirty="0">
                <a:latin typeface="-apple-system"/>
              </a:rPr>
              <a:t>канцелярские обороты при указании инстанции («подносим сие прошение…»);</a:t>
            </a:r>
          </a:p>
          <a:p>
            <a:r>
              <a:rPr lang="ru-RU" dirty="0">
                <a:latin typeface="-apple-system"/>
              </a:rPr>
              <a:t>упоминание реалий (названия учреждений, документов, дат) в фиксированных </a:t>
            </a:r>
            <a:r>
              <a:rPr lang="ru-RU" dirty="0" smtClean="0">
                <a:latin typeface="-apple-system"/>
              </a:rPr>
              <a:t>формулировках</a:t>
            </a:r>
            <a:endParaRPr lang="ru-RU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126752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0"/>
            <a:ext cx="7729728" cy="767126"/>
          </a:xfrm>
        </p:spPr>
        <p:txBody>
          <a:bodyPr/>
          <a:lstStyle/>
          <a:p>
            <a:r>
              <a:rPr lang="ru-RU" b="1" dirty="0"/>
              <a:t>Композиция текста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72836"/>
            <a:ext cx="12192000" cy="5985164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Суть </a:t>
            </a:r>
            <a:r>
              <a:rPr lang="ru-RU" b="1" dirty="0"/>
              <a:t>прошения: </a:t>
            </a:r>
            <a:r>
              <a:rPr lang="ru-RU" dirty="0"/>
              <a:t>решение вопроса межевания земель </a:t>
            </a:r>
            <a:r>
              <a:rPr lang="ru-RU" dirty="0" err="1"/>
              <a:t>Спасо</a:t>
            </a:r>
            <a:r>
              <a:rPr lang="ru-RU" dirty="0"/>
              <a:t>-Прилуцкого монастыря (Устюжская провинция, около города Соли Вычегодской). Монастырь просит: оформить копии крепостных актов (юридических документов на владение землёй), необходимых для межевания; издать высочайший указ, закрепляющий процедуру принятия и оформления земельных владений монастыря.</a:t>
            </a:r>
          </a:p>
          <a:p>
            <a:endParaRPr lang="ru-RU" b="1" dirty="0" smtClean="0"/>
          </a:p>
          <a:p>
            <a:r>
              <a:rPr lang="ru-RU" b="1" dirty="0" smtClean="0"/>
              <a:t>Вводная </a:t>
            </a:r>
            <a:r>
              <a:rPr lang="ru-RU" b="1" dirty="0"/>
              <a:t>часть </a:t>
            </a:r>
            <a:r>
              <a:rPr lang="ru-RU" dirty="0"/>
              <a:t>— формула обращения к монарху с использованием торжественной </a:t>
            </a:r>
            <a:r>
              <a:rPr lang="ru-RU" dirty="0" err="1"/>
              <a:t>титулатуры</a:t>
            </a:r>
            <a:r>
              <a:rPr lang="ru-RU" dirty="0"/>
              <a:t>.</a:t>
            </a:r>
          </a:p>
          <a:p>
            <a:r>
              <a:rPr lang="ru-RU" b="1" dirty="0"/>
              <a:t>Основная часть </a:t>
            </a:r>
            <a:r>
              <a:rPr lang="ru-RU" dirty="0"/>
              <a:t>— изложение сути </a:t>
            </a:r>
            <a:r>
              <a:rPr lang="ru-RU" dirty="0" smtClean="0"/>
              <a:t>дела: ссылка </a:t>
            </a:r>
            <a:r>
              <a:rPr lang="ru-RU" dirty="0"/>
              <a:t>на ранее изданный указ императрицы о </a:t>
            </a:r>
            <a:r>
              <a:rPr lang="ru-RU" dirty="0" smtClean="0"/>
              <a:t>межевании; описание </a:t>
            </a:r>
            <a:r>
              <a:rPr lang="ru-RU" dirty="0"/>
              <a:t>шагов, которые должен предпринять монастырь (отправка документов, сохранение копий</a:t>
            </a:r>
            <a:r>
              <a:rPr lang="ru-RU" dirty="0" smtClean="0"/>
              <a:t>); просьба </a:t>
            </a:r>
            <a:r>
              <a:rPr lang="ru-RU" dirty="0"/>
              <a:t>о дополнительном указе для заверения и принятия крепостных актов.</a:t>
            </a:r>
          </a:p>
          <a:p>
            <a:r>
              <a:rPr lang="ru-RU" b="1" dirty="0"/>
              <a:t>Заключительная часть </a:t>
            </a:r>
            <a:r>
              <a:rPr lang="ru-RU" dirty="0"/>
              <a:t>— указание даты подачи (12 января 1760 г.) и инстанции, через которую проходит документ (провинциальная канцелярия</a:t>
            </a:r>
            <a:r>
              <a:rPr lang="ru-RU" dirty="0" smtClean="0"/>
              <a:t>).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/>
              <a:t>Челобитную писали два писца, что видно по стилю написания:</a:t>
            </a:r>
          </a:p>
          <a:p>
            <a:r>
              <a:rPr lang="ru-RU" dirty="0"/>
              <a:t>Лицевая сторона (левая картинка): аккуратный, каллиграфический почерк, характерный для официальных документов XVIII века. Буквы чёткие, с равномерными интервалами — работа профессионального дьяка или канцеляриста.</a:t>
            </a:r>
          </a:p>
          <a:p>
            <a:r>
              <a:rPr lang="ru-RU" dirty="0"/>
              <a:t>Оборотная сторона (правая картинка): корявый, размашистый почерк, затрудняющий чтение. Линии букв неровные, интервалы неравномерные, слова сливаются.</a:t>
            </a:r>
          </a:p>
        </p:txBody>
      </p:sp>
    </p:spTree>
    <p:extLst>
      <p:ext uri="{BB962C8B-B14F-4D97-AF65-F5344CB8AC3E}">
        <p14:creationId xmlns:p14="http://schemas.microsoft.com/office/powerpoint/2010/main" val="2678916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309" y="221673"/>
            <a:ext cx="11679382" cy="762000"/>
          </a:xfrm>
        </p:spPr>
        <p:txBody>
          <a:bodyPr/>
          <a:lstStyle/>
          <a:p>
            <a:r>
              <a:rPr lang="ru-RU" dirty="0"/>
              <a:t>Сравнительный анализ трёх челобитных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2218"/>
            <a:ext cx="12192000" cy="5735782"/>
          </a:xfrm>
        </p:spPr>
        <p:txBody>
          <a:bodyPr/>
          <a:lstStyle/>
          <a:p>
            <a:r>
              <a:rPr lang="ru-RU" dirty="0"/>
              <a:t>Челобитная 1659 года архиепископу </a:t>
            </a:r>
            <a:r>
              <a:rPr lang="ru-RU" dirty="0" err="1"/>
              <a:t>Маркелу</a:t>
            </a:r>
            <a:r>
              <a:rPr lang="ru-RU" dirty="0"/>
              <a:t> — рукописный документ XVII века на одном листе без стандартизации формы. Включает обращение, поручение, подтверждение исполнения и заключительную формулу. Реквизиты минимальны: дата, адресат, подпись, гербовая печать отсутствует. Язык — церковнославянский с архаизмами. Юридическая сила ограничена церковным судом, опирается на традиции и каноны. Документ служит уведомлением о выполнении поручений, например, доставке лиц «на поруки</a:t>
            </a:r>
            <a:r>
              <a:rPr lang="ru-RU" dirty="0" smtClean="0"/>
              <a:t>».</a:t>
            </a:r>
          </a:p>
          <a:p>
            <a:r>
              <a:rPr lang="ru-RU" dirty="0"/>
              <a:t>Челобитная 1703 года Петру I отражает переход к новым канцелярским стандартам. Структура становится чёткой, появляются реквизиты: дата, участники, посредник (стольник Кологривов). Текст делится на статьи, используется церковнославянский и канцелярский язык. Юридически документ сочетает черты указа и акта, опираясь на законодательство и административную практику. Функционально челобитная разрешает социально-экономические конфликты, инициируя вмешательство царя для защиты имущественных интересов</a:t>
            </a:r>
            <a:r>
              <a:rPr lang="ru-RU" dirty="0" smtClean="0"/>
              <a:t>.</a:t>
            </a:r>
          </a:p>
          <a:p>
            <a:r>
              <a:rPr lang="ru-RU" dirty="0"/>
              <a:t>К 1760 году документы оформляются по стандартам Петра I. Используется гербовая бумага, трёхчастная структура (вводная, основная, заключительная части) и полный набор реквизитов: дата, адресат, подпись, ссылки на указы. Текст следует правилам «формуляра» 1723 года. Язык — официально-деловой стиль с титулами и латинскими терминами, без разговорных элементов. Юридическая сила подкреплена законодательством, документ подлежит обязательному рассмотрению. Это официальное прошение, закрепляющее правовые привилегии и инициирующее административные процедуры.</a:t>
            </a:r>
          </a:p>
        </p:txBody>
      </p:sp>
    </p:spTree>
    <p:extLst>
      <p:ext uri="{BB962C8B-B14F-4D97-AF65-F5344CB8AC3E}">
        <p14:creationId xmlns:p14="http://schemas.microsoft.com/office/powerpoint/2010/main" val="1252787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039600" cy="748145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Причины </a:t>
            </a:r>
            <a:r>
              <a:rPr lang="ru-RU" dirty="0" smtClean="0"/>
              <a:t>изменений челобитных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58981"/>
            <a:ext cx="11887200" cy="5999019"/>
          </a:xfrm>
        </p:spPr>
        <p:txBody>
          <a:bodyPr>
            <a:normAutofit/>
          </a:bodyPr>
          <a:lstStyle/>
          <a:p>
            <a:r>
              <a:rPr lang="ru-RU" sz="2000" dirty="0"/>
              <a:t>Изменения в формате, языке, юридической силе и функциях челобитных обусловлены комплексом </a:t>
            </a:r>
            <a:r>
              <a:rPr lang="ru-RU" sz="2000" dirty="0" smtClean="0"/>
              <a:t>факторов</a:t>
            </a:r>
            <a:r>
              <a:rPr lang="ru-RU" sz="2000" dirty="0"/>
              <a:t>:</a:t>
            </a:r>
            <a:endParaRPr lang="ru-RU" sz="2000" dirty="0" smtClean="0"/>
          </a:p>
          <a:p>
            <a:r>
              <a:rPr lang="ru-RU" sz="2000" dirty="0" smtClean="0"/>
              <a:t>Во‑первых</a:t>
            </a:r>
            <a:r>
              <a:rPr lang="ru-RU" sz="2000" dirty="0"/>
              <a:t>, </a:t>
            </a:r>
            <a:r>
              <a:rPr lang="ru-RU" sz="2000" b="1" dirty="0"/>
              <a:t>законодательными реформами</a:t>
            </a:r>
            <a:r>
              <a:rPr lang="ru-RU" sz="2000" dirty="0"/>
              <a:t>: Соборное Уложение 1649 года заложило основы систематизации делопроизводства, а петровские преобразования (учреждение коллегий, «Генеральный регламент» 1720 года, указ «О форме суда» 1723 года) радикально стандартизировали документооборот. </a:t>
            </a:r>
            <a:endParaRPr lang="ru-RU" sz="2000" dirty="0" smtClean="0"/>
          </a:p>
          <a:p>
            <a:r>
              <a:rPr lang="ru-RU" sz="2000" dirty="0" smtClean="0"/>
              <a:t>Во‑вторых</a:t>
            </a:r>
            <a:r>
              <a:rPr lang="ru-RU" sz="2000" dirty="0"/>
              <a:t>, </a:t>
            </a:r>
            <a:r>
              <a:rPr lang="ru-RU" sz="2000" b="1" dirty="0"/>
              <a:t>бюрократизацией аппарата управления</a:t>
            </a:r>
            <a:r>
              <a:rPr lang="ru-RU" sz="2000" dirty="0"/>
              <a:t>: развитие приказной системы и коллегий потребовало унификации документов, введения регистрации и архивного хранения, появления профессиональных канцеляристов. </a:t>
            </a:r>
            <a:endParaRPr lang="ru-RU" sz="2000" dirty="0" smtClean="0"/>
          </a:p>
          <a:p>
            <a:r>
              <a:rPr lang="ru-RU" sz="2000" dirty="0" smtClean="0"/>
              <a:t>В‑третьих</a:t>
            </a:r>
            <a:r>
              <a:rPr lang="ru-RU" sz="2000" dirty="0"/>
              <a:t>, </a:t>
            </a:r>
            <a:r>
              <a:rPr lang="ru-RU" sz="2000" b="1" dirty="0" smtClean="0"/>
              <a:t>эволюцией отношений власти и общества</a:t>
            </a:r>
            <a:r>
              <a:rPr lang="ru-RU" sz="2000" dirty="0" smtClean="0"/>
              <a:t>: </a:t>
            </a:r>
            <a:r>
              <a:rPr lang="ru-RU" sz="2000" dirty="0"/>
              <a:t>переход от патриархальных представлений о царе как «</a:t>
            </a:r>
            <a:r>
              <a:rPr lang="ru-RU" sz="2000" dirty="0" smtClean="0"/>
              <a:t>отце</a:t>
            </a:r>
            <a:r>
              <a:rPr lang="ru-RU" sz="2000" dirty="0"/>
              <a:t>» к формализованному статусу просителя, усиление контроля центра над регионами через стандартизацию. Наконец, практическими потребностями управления: необходимостью быстрого рассмотрения прошений, документирования процедур, развития системы доказательств и учёта ресурсов. Таким образом, три челобитные иллюстрируют трансформацию от локального церковного документа к юридически значимому элементу централизованной бюрократической системы.</a:t>
            </a:r>
          </a:p>
        </p:txBody>
      </p:sp>
    </p:spTree>
    <p:extLst>
      <p:ext uri="{BB962C8B-B14F-4D97-AF65-F5344CB8AC3E}">
        <p14:creationId xmlns:p14="http://schemas.microsoft.com/office/powerpoint/2010/main" val="549609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545" y="147274"/>
            <a:ext cx="11901055" cy="73941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СПИСОК ИСТОЧНИКОВ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2218"/>
            <a:ext cx="12192000" cy="5735782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КАУ ВО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Гос.архив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Вологодской Обл. Ф.1260. Оп. 1.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Д.1714 Л.11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КАУ ВО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Гос.архив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Вологодской Обл. Ф.1260 ОП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5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Д.164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Л. 3-4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КАУ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Гос.архив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Вологодской Обл. Ф.1260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Оп. 2 Д. 3915 Л. 4-5</a:t>
            </a:r>
          </a:p>
          <a:p>
            <a:r>
              <a:rPr lang="ru-RU" dirty="0"/>
              <a:t>Тихомиров М.Н., Епифанов П.П. Соборное уложение 1649 года. М., Изд-во </a:t>
            </a:r>
            <a:r>
              <a:rPr lang="ru-RU" dirty="0" err="1"/>
              <a:t>Моск</a:t>
            </a:r>
            <a:r>
              <a:rPr lang="ru-RU" dirty="0"/>
              <a:t>. ун-та, 1961. С.67-431</a:t>
            </a:r>
            <a:r>
              <a:rPr lang="ru-RU" dirty="0" smtClean="0"/>
              <a:t>.</a:t>
            </a:r>
          </a:p>
          <a:p>
            <a:r>
              <a:rPr lang="ru-RU" dirty="0"/>
              <a:t>О держании во всех приказах и приказных избах гербовой бумаги, о писании на оной всяких крепостей и о ведении денежного за оную сбора в оружейной палате. Именной указ. 23 января 1699 г. // ПСЗРИ. Т. 3. СПб, 1830. № 1673. С. 597-598</a:t>
            </a:r>
            <a:r>
              <a:rPr lang="ru-RU" dirty="0" smtClean="0"/>
              <a:t>.</a:t>
            </a:r>
          </a:p>
          <a:p>
            <a:r>
              <a:rPr lang="ru-RU" dirty="0"/>
              <a:t>О неподаче просьб государю мимо приказов, кроме государственных и </a:t>
            </a:r>
            <a:r>
              <a:rPr lang="ru-RU" dirty="0" err="1"/>
              <a:t>неправовершенных</a:t>
            </a:r>
            <a:r>
              <a:rPr lang="ru-RU" dirty="0"/>
              <a:t> дел. Именной указ. 27 октября 1699 г. // ПСЗРИ. Т. 3. № 1707. С. 654</a:t>
            </a:r>
            <a:r>
              <a:rPr lang="ru-RU" dirty="0" smtClean="0"/>
              <a:t>.</a:t>
            </a:r>
          </a:p>
          <a:p>
            <a:r>
              <a:rPr lang="ru-RU" dirty="0"/>
              <a:t>О форме прошений, подаваемых на высочайшее имя. Именной указ. 1 марта 1702 г. // ПСЗРИ. Т. 4. № 1899. С. 189</a:t>
            </a:r>
            <a:r>
              <a:rPr lang="ru-RU" dirty="0" smtClean="0"/>
              <a:t>.</a:t>
            </a:r>
          </a:p>
          <a:p>
            <a:r>
              <a:rPr lang="ru-RU" dirty="0"/>
              <a:t>Высочайшие указы и повеления Императора Петра I, данные правительствующему сенату. Об удержании жалованья у неслужилых людей, до </a:t>
            </a:r>
            <a:r>
              <a:rPr lang="ru-RU" dirty="0" err="1"/>
              <a:t>последования</a:t>
            </a:r>
            <a:r>
              <a:rPr lang="ru-RU" dirty="0"/>
              <a:t> о них решения. 23 октября 1713 // Из архива правительствующего сената. URL</a:t>
            </a:r>
            <a:r>
              <a:rPr lang="ru-RU" dirty="0" smtClean="0"/>
              <a:t>:</a:t>
            </a:r>
          </a:p>
          <a:p>
            <a:r>
              <a:rPr lang="ru-RU" dirty="0"/>
              <a:t>1718 г., Декабря 22. </a:t>
            </a:r>
            <a:r>
              <a:rPr lang="ru-RU" dirty="0" err="1"/>
              <a:t>Именный</a:t>
            </a:r>
            <a:r>
              <a:rPr lang="ru-RU" dirty="0"/>
              <a:t> о неподаче государю прошений о таких делах, </a:t>
            </a:r>
            <a:r>
              <a:rPr lang="ru-RU" dirty="0" err="1"/>
              <a:t>которыя</a:t>
            </a:r>
            <a:r>
              <a:rPr lang="ru-RU" dirty="0"/>
              <a:t> принадлежат до рассмотрения на то учрежденных правительственных мест, и о </a:t>
            </a:r>
            <a:r>
              <a:rPr lang="ru-RU" dirty="0" err="1"/>
              <a:t>нечинении</a:t>
            </a:r>
            <a:r>
              <a:rPr lang="ru-RU" dirty="0"/>
              <a:t> жалоб на Сенат, под смертною </a:t>
            </a:r>
            <a:r>
              <a:rPr lang="ru-RU" dirty="0" err="1"/>
              <a:t>казнию</a:t>
            </a:r>
            <a:r>
              <a:rPr lang="ru-RU" dirty="0"/>
              <a:t> // Памятники русского права / под ред. К.Л. </a:t>
            </a:r>
            <a:r>
              <a:rPr lang="ru-RU" dirty="0" err="1"/>
              <a:t>Софроненко</a:t>
            </a:r>
            <a:r>
              <a:rPr lang="ru-RU" dirty="0"/>
              <a:t>. </a:t>
            </a:r>
            <a:r>
              <a:rPr lang="ru-RU" dirty="0" err="1"/>
              <a:t>Вып</a:t>
            </a:r>
            <a:r>
              <a:rPr lang="ru-RU" dirty="0"/>
              <a:t>. 8. М., 1961. С. 62—64</a:t>
            </a:r>
            <a:r>
              <a:rPr lang="ru-RU" dirty="0" smtClean="0"/>
              <a:t>.</a:t>
            </a:r>
          </a:p>
          <a:p>
            <a:r>
              <a:rPr lang="ru-RU" dirty="0"/>
              <a:t>Генеральный регламент 28 февраля 1720 г. // Реформы Петра I.  Сборник </a:t>
            </a:r>
            <a:r>
              <a:rPr lang="ru-RU" dirty="0" err="1"/>
              <a:t>документов.Сост</a:t>
            </a:r>
            <a:r>
              <a:rPr lang="ru-RU" dirty="0"/>
              <a:t>. </a:t>
            </a:r>
            <a:r>
              <a:rPr lang="ru-RU" dirty="0" err="1"/>
              <a:t>В.И.Лебедев</a:t>
            </a:r>
            <a:r>
              <a:rPr lang="ru-RU" dirty="0"/>
              <a:t>. М., </a:t>
            </a:r>
            <a:r>
              <a:rPr lang="ru-RU" dirty="0" err="1"/>
              <a:t>Гос.соц</a:t>
            </a:r>
            <a:r>
              <a:rPr lang="ru-RU" dirty="0"/>
              <a:t>.-</a:t>
            </a:r>
            <a:r>
              <a:rPr lang="ru-RU" dirty="0" err="1"/>
              <a:t>эк.изд</a:t>
            </a:r>
            <a:r>
              <a:rPr lang="ru-RU" dirty="0"/>
              <a:t>-во, 1937. С. 108-135</a:t>
            </a:r>
            <a:r>
              <a:rPr lang="ru-RU" dirty="0" smtClean="0"/>
              <a:t>.</a:t>
            </a:r>
          </a:p>
          <a:p>
            <a:r>
              <a:rPr lang="ru-RU" dirty="0"/>
              <a:t>Именной указ «Об Императорском титуле в грамотах, указах, прошениях и приговорах». 11 ноября 1721 г. // Законодательство Петра I. 1696-1725 годы. — М.: Зерцало, 2014. С. 364-365.</a:t>
            </a:r>
          </a:p>
        </p:txBody>
      </p:sp>
    </p:spTree>
    <p:extLst>
      <p:ext uri="{BB962C8B-B14F-4D97-AF65-F5344CB8AC3E}">
        <p14:creationId xmlns:p14="http://schemas.microsoft.com/office/powerpoint/2010/main" val="1411181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6" y="174983"/>
            <a:ext cx="7729728" cy="808690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707" y="1136073"/>
            <a:ext cx="10240585" cy="572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552425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101</TotalTime>
  <Words>2170</Words>
  <Application>Microsoft Office PowerPoint</Application>
  <PresentationFormat>Широкоэкранный</PresentationFormat>
  <Paragraphs>166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-apple-system</vt:lpstr>
      <vt:lpstr>Arial</vt:lpstr>
      <vt:lpstr>Calibri</vt:lpstr>
      <vt:lpstr>Corbel</vt:lpstr>
      <vt:lpstr>Gill Sans MT</vt:lpstr>
      <vt:lpstr>Times New Roman</vt:lpstr>
      <vt:lpstr>YS Text</vt:lpstr>
      <vt:lpstr>Parcel</vt:lpstr>
      <vt:lpstr>Формулярный анализ Челобитных (XVII-XVIII вв.)</vt:lpstr>
      <vt:lpstr>Этимология и история термина</vt:lpstr>
      <vt:lpstr>ТИПОЛОГИЯ</vt:lpstr>
      <vt:lpstr>СТРУКТУРА ЧЕЛОБИТНЫХ</vt:lpstr>
      <vt:lpstr>Делопроизводство в XVII-XVIII вв.</vt:lpstr>
      <vt:lpstr>«Челобитная архиепископу Маркелу строителя Ворониной пустыни Белозерского у. Нафанаила о том, что он по присланной памяти ездил в Пошехонский у. в Выксинский монастырь и казначея Феодосия, пономаря Кирилла, вознесенского священника Бориса и 4 монастырских крестьян за порукой доставил в архиепископский судный приказ»  КАУ ВО Гос.архив Вологодской Обл. Ф.1260. Оп. 1. Д.1714</vt:lpstr>
      <vt:lpstr>Презентация PowerPoint</vt:lpstr>
      <vt:lpstr>Формулярный анализ</vt:lpstr>
      <vt:lpstr>Композиция текста</vt:lpstr>
      <vt:lpstr>«Челобитная игумена Спасо-Печенгского монастыря Комельской вол. Вологодского у. Мардария с братией об отказе крестьянам, подавшим челобитную о выдаче им монастырского хлеба во время монастырских работ»  КАУ ВО Гос.архив Вологодской Обл. Ф.1260 ОП.5 Д.164 </vt:lpstr>
      <vt:lpstr>Презентация PowerPoint</vt:lpstr>
      <vt:lpstr>Формулярный анализ</vt:lpstr>
      <vt:lpstr>Композиция текста</vt:lpstr>
      <vt:lpstr>Челобитная императрице Елизавете Петровне архимандрита Спасо-Прилуцкого монастыря Арсения о выдаче из Вологодской провинциальной канцелярии копий жалованных грамот и выписей с писцовых книг для представления в Устюжскую провинциальную канцелярию. Черновик. Запись Вологодской провинциальной канцелярии об освидетельствовании копий. Жалованные грамоты и выписи из писцовых книг на владения монастыря у Соли Вычегодской”  КАУ ВО Гос.архив Вологодской Обл. Ф.1260 ОП.2 Д.3915</vt:lpstr>
      <vt:lpstr>Презентация PowerPoint</vt:lpstr>
      <vt:lpstr>Формулярный анализ</vt:lpstr>
      <vt:lpstr>Композиция текста</vt:lpstr>
      <vt:lpstr>Сравнительный анализ трёх челобитных</vt:lpstr>
      <vt:lpstr>Причины изменений челобитных</vt:lpstr>
      <vt:lpstr>СПИСОК ИСТОЧНИКОВ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Формулярный анализ Челобитных (XVI-XVIII вв.)</dc:title>
  <dc:creator>ADMIN</dc:creator>
  <cp:lastModifiedBy>ADMIN</cp:lastModifiedBy>
  <cp:revision>12</cp:revision>
  <dcterms:created xsi:type="dcterms:W3CDTF">2026-03-03T06:07:18Z</dcterms:created>
  <dcterms:modified xsi:type="dcterms:W3CDTF">2026-03-03T09:02:44Z</dcterms:modified>
</cp:coreProperties>
</file>