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8" r:id="rId5"/>
    <p:sldId id="259" r:id="rId6"/>
    <p:sldId id="273" r:id="rId7"/>
    <p:sldId id="278" r:id="rId8"/>
    <p:sldId id="279" r:id="rId9"/>
    <p:sldId id="260" r:id="rId10"/>
    <p:sldId id="265" r:id="rId11"/>
    <p:sldId id="262" r:id="rId12"/>
    <p:sldId id="280" r:id="rId13"/>
    <p:sldId id="281" r:id="rId14"/>
    <p:sldId id="283" r:id="rId15"/>
    <p:sldId id="284" r:id="rId16"/>
    <p:sldId id="287" r:id="rId17"/>
    <p:sldId id="288" r:id="rId18"/>
    <p:sldId id="289" r:id="rId19"/>
    <p:sldId id="268" r:id="rId20"/>
    <p:sldId id="282" r:id="rId21"/>
    <p:sldId id="270" r:id="rId22"/>
    <p:sldId id="285" r:id="rId23"/>
    <p:sldId id="263" r:id="rId24"/>
    <p:sldId id="286" r:id="rId25"/>
    <p:sldId id="275" r:id="rId26"/>
    <p:sldId id="290" r:id="rId27"/>
    <p:sldId id="276" r:id="rId28"/>
    <p:sldId id="293" r:id="rId29"/>
    <p:sldId id="294" r:id="rId30"/>
    <p:sldId id="295" r:id="rId31"/>
    <p:sldId id="296" r:id="rId32"/>
    <p:sldId id="297" r:id="rId33"/>
    <p:sldId id="298" r:id="rId34"/>
    <p:sldId id="291" r:id="rId35"/>
    <p:sldId id="292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554480"/>
            <a:ext cx="9052560" cy="2377440"/>
          </a:xfrm>
        </p:spPr>
        <p:txBody>
          <a:bodyPr anchor="t">
            <a:noAutofit/>
          </a:bodyPr>
          <a:lstStyle>
            <a:lvl1pPr algn="l">
              <a:defRPr sz="5400" b="1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4480" y="4242816"/>
            <a:ext cx="9052560" cy="1188720"/>
          </a:xfrm>
        </p:spPr>
        <p:txBody>
          <a:bodyPr anchor="b">
            <a:normAutofit/>
          </a:bodyPr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  <a:solidFill>
            <a:schemeClr val="tx1"/>
          </a:solidFill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81016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4297680" cy="5760720"/>
          </a:xfrm>
        </p:spPr>
        <p:txBody>
          <a:bodyPr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685800"/>
            <a:ext cx="5212080" cy="5760720"/>
          </a:xfrm>
        </p:spPr>
        <p:txBody>
          <a:bodyPr/>
          <a:lstStyle>
            <a:lvl1pPr>
              <a:buSzPct val="70000"/>
              <a:defRPr/>
            </a:lvl1pPr>
            <a:lvl3pPr>
              <a:buSzPct val="70000"/>
              <a:defRPr/>
            </a:lvl3pPr>
            <a:lvl5pPr>
              <a:buSzPct val="70000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12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2871216"/>
            <a:ext cx="9052560" cy="2523744"/>
          </a:xfrm>
        </p:spPr>
        <p:txBody>
          <a:bodyPr anchor="b">
            <a:noAutofit/>
          </a:bodyPr>
          <a:lstStyle>
            <a:lvl1pPr algn="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4480" y="1554480"/>
            <a:ext cx="9052560" cy="1097280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  <a:solidFill>
            <a:schemeClr val="tx1"/>
          </a:solidFill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23247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731520"/>
            <a:ext cx="5261776" cy="3200400"/>
          </a:xfrm>
        </p:spPr>
        <p:txBody>
          <a:bodyPr anchor="b">
            <a:normAutofit/>
          </a:bodyPr>
          <a:lstStyle>
            <a:lvl1pPr algn="l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19" y="3956278"/>
            <a:ext cx="5261775" cy="2167128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ED42FA-5CCA-F252-5E46-7B0091BCC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89904" y="768096"/>
            <a:ext cx="4480560" cy="449884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90531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4663440" cy="2377440"/>
          </a:xfrm>
        </p:spPr>
        <p:txBody>
          <a:bodyPr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685800"/>
            <a:ext cx="5212080" cy="2377440"/>
          </a:xfrm>
        </p:spPr>
        <p:txBody>
          <a:bodyPr/>
          <a:lstStyle>
            <a:lvl1pPr>
              <a:buSzPct val="70000"/>
              <a:defRPr/>
            </a:lvl1pPr>
            <a:lvl3pPr>
              <a:buSzPct val="70000"/>
              <a:defRPr/>
            </a:lvl3pPr>
            <a:lvl5pPr>
              <a:buSzPct val="70000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95DBE8-6B89-8EA5-868B-87356D3FAF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371600" y="3209544"/>
            <a:ext cx="10204704" cy="3227832"/>
          </a:xfrm>
        </p:spPr>
        <p:txBody>
          <a:bodyPr/>
          <a:lstStyle>
            <a:lvl1pPr>
              <a:buSzPct val="70000"/>
              <a:defRPr/>
            </a:lvl1pPr>
            <a:lvl3pPr>
              <a:buSzPct val="70000"/>
              <a:defRPr/>
            </a:lvl3pPr>
            <a:lvl5pPr>
              <a:buSzPct val="70000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658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imag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0" y="685800"/>
            <a:ext cx="5212080" cy="2103120"/>
          </a:xfrm>
        </p:spPr>
        <p:txBody>
          <a:bodyPr anchor="b"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6D8770C-634E-CA21-85DC-41D4395BF5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1600" y="768096"/>
            <a:ext cx="3776472" cy="53400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2999232"/>
            <a:ext cx="5212080" cy="3310128"/>
          </a:xfrm>
        </p:spPr>
        <p:txBody>
          <a:bodyPr/>
          <a:lstStyle>
            <a:lvl1pPr>
              <a:buSzPct val="70000"/>
              <a:defRPr/>
            </a:lvl1pPr>
            <a:lvl3pPr>
              <a:buSzPct val="70000"/>
              <a:defRPr/>
            </a:lvl3pPr>
            <a:lvl5pPr>
              <a:buSzPct val="70000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52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4663440" cy="5760720"/>
          </a:xfrm>
        </p:spPr>
        <p:txBody>
          <a:bodyPr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685800"/>
            <a:ext cx="5212080" cy="2651760"/>
          </a:xfrm>
        </p:spPr>
        <p:txBody>
          <a:bodyPr/>
          <a:lstStyle>
            <a:lvl1pPr marL="0" indent="0">
              <a:buSzPct val="70000"/>
              <a:buNone/>
              <a:defRPr/>
            </a:lvl1pPr>
            <a:lvl2pPr marL="384048" indent="-384048">
              <a:buSzPct val="70000"/>
              <a:buFont typeface="Franklin Gothic Book" panose="020B0503020102020204" pitchFamily="34" charset="0"/>
              <a:buChar char="■"/>
              <a:defRPr/>
            </a:lvl2pPr>
            <a:lvl3pPr marL="914400" indent="-384048">
              <a:buSzPct val="70000"/>
              <a:buFont typeface="Franklin Gothic Book" panose="020B0503020102020204" pitchFamily="34" charset="0"/>
              <a:buChar char="–"/>
              <a:defRPr/>
            </a:lvl3pPr>
            <a:lvl4pPr marL="1371600" indent="-384048">
              <a:buSzPct val="70000"/>
              <a:buFont typeface="Franklin Gothic Book" panose="020B0503020102020204" pitchFamily="34" charset="0"/>
              <a:buChar char="■"/>
              <a:defRPr/>
            </a:lvl4pPr>
            <a:lvl5pPr marL="1828800" indent="-384048">
              <a:buSzPct val="70000"/>
              <a:buFont typeface="Franklin Gothic Book" panose="020B0503020102020204" pitchFamily="34" charset="0"/>
              <a:buChar char="–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CFB8D5A-7E59-4AEA-3F66-398413304E1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9360" y="3637722"/>
            <a:ext cx="5212080" cy="2651760"/>
          </a:xfrm>
        </p:spPr>
        <p:txBody>
          <a:bodyPr/>
          <a:lstStyle>
            <a:lvl1pPr marL="0" indent="0">
              <a:buSzPct val="70000"/>
              <a:buNone/>
              <a:defRPr/>
            </a:lvl1pPr>
            <a:lvl2pPr marL="384048" indent="-384048">
              <a:buSzPct val="70000"/>
              <a:buFont typeface="Franklin Gothic Book" panose="020B0503020102020204" pitchFamily="34" charset="0"/>
              <a:buChar char="■"/>
              <a:defRPr/>
            </a:lvl2pPr>
            <a:lvl3pPr marL="914400" indent="-384048">
              <a:buSzPct val="70000"/>
              <a:buFont typeface="Franklin Gothic Book" panose="020B0503020102020204" pitchFamily="34" charset="0"/>
              <a:buChar char="–"/>
              <a:defRPr/>
            </a:lvl3pPr>
            <a:lvl4pPr marL="1371600" indent="-384048">
              <a:buSzPct val="70000"/>
              <a:buFont typeface="Franklin Gothic Book" panose="020B0503020102020204" pitchFamily="34" charset="0"/>
              <a:buChar char="■"/>
              <a:defRPr/>
            </a:lvl4pPr>
            <a:lvl5pPr marL="1828800" indent="-384048">
              <a:buSzPct val="70000"/>
              <a:buFont typeface="Franklin Gothic Book" panose="020B0503020102020204" pitchFamily="34" charset="0"/>
              <a:buChar char="–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07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0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1645920"/>
          </a:xfrm>
        </p:spPr>
        <p:txBody>
          <a:bodyPr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95DBE8-6B89-8EA5-868B-87356D3FAF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26464" y="2743200"/>
            <a:ext cx="10149840" cy="3456432"/>
          </a:xfrm>
        </p:spPr>
        <p:txBody>
          <a:bodyPr/>
          <a:lstStyle>
            <a:lvl1pPr>
              <a:buSzPct val="70000"/>
              <a:defRPr/>
            </a:lvl1pPr>
            <a:lvl3pPr>
              <a:buSzPct val="70000"/>
              <a:defRPr/>
            </a:lvl3pPr>
            <a:lvl5pPr>
              <a:buSzPct val="70000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8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554480"/>
            <a:ext cx="5577840" cy="3840480"/>
          </a:xfrm>
        </p:spPr>
        <p:txBody>
          <a:bodyPr anchor="t">
            <a:noAutofit/>
          </a:bodyPr>
          <a:lstStyle>
            <a:lvl1pPr algn="l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ED42FA-5CCA-F252-5E46-7B0091BCC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3528" y="768096"/>
            <a:ext cx="3776472" cy="53400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6EBE1C39-C107-91D5-DD19-349AD1A9DEAD}"/>
              </a:ext>
            </a:extLst>
          </p:cNvPr>
          <p:cNvSpPr/>
          <p:nvPr/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59579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4663440" cy="5760720"/>
          </a:xfrm>
        </p:spPr>
        <p:txBody>
          <a:bodyPr>
            <a:normAutofit/>
          </a:bodyPr>
          <a:lstStyle>
            <a:lvl1pPr>
              <a:defRPr sz="3600" b="1" spc="1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685800"/>
            <a:ext cx="5212080" cy="2651760"/>
          </a:xfrm>
        </p:spPr>
        <p:txBody>
          <a:bodyPr/>
          <a:lstStyle>
            <a:lvl1pPr marL="0" indent="0">
              <a:buSzPct val="70000"/>
              <a:buNone/>
              <a:defRPr/>
            </a:lvl1pPr>
            <a:lvl2pPr marL="384048" indent="-384048">
              <a:buSzPct val="70000"/>
              <a:buFont typeface="Franklin Gothic Book" panose="020B0503020102020204" pitchFamily="34" charset="0"/>
              <a:buChar char="■"/>
              <a:defRPr/>
            </a:lvl2pPr>
            <a:lvl3pPr marL="914400" indent="-384048">
              <a:buSzPct val="70000"/>
              <a:buFont typeface="Franklin Gothic Book" panose="020B0503020102020204" pitchFamily="34" charset="0"/>
              <a:buChar char="–"/>
              <a:defRPr/>
            </a:lvl3pPr>
            <a:lvl4pPr marL="1371600" indent="-384048">
              <a:buSzPct val="70000"/>
              <a:buFont typeface="Franklin Gothic Book" panose="020B0503020102020204" pitchFamily="34" charset="0"/>
              <a:buChar char="■"/>
              <a:defRPr/>
            </a:lvl4pPr>
            <a:lvl5pPr marL="1828800" indent="-384048">
              <a:buSzPct val="70000"/>
              <a:buFont typeface="Franklin Gothic Book" panose="020B0503020102020204" pitchFamily="34" charset="0"/>
              <a:buChar char="–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CFB8D5A-7E59-4AEA-3F66-398413304E1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9360" y="3637722"/>
            <a:ext cx="5212080" cy="2651760"/>
          </a:xfrm>
        </p:spPr>
        <p:txBody>
          <a:bodyPr/>
          <a:lstStyle>
            <a:lvl1pPr marL="512064" indent="-512064">
              <a:buSzPct val="100000"/>
              <a:buFont typeface="+mj-lt"/>
              <a:buAutoNum type="arabicPeriod"/>
              <a:defRPr/>
            </a:lvl1pPr>
            <a:lvl2pPr marL="1170432" indent="-457200">
              <a:buSzPct val="100000"/>
              <a:buFont typeface="+mj-lt"/>
              <a:buAutoNum type="alphaLcPeriod"/>
              <a:defRPr/>
            </a:lvl2pPr>
            <a:lvl3pPr marL="1645920" indent="-384048">
              <a:buSzPct val="70000"/>
              <a:buFont typeface="+mj-lt"/>
              <a:buAutoNum type="romanLcPeriod"/>
              <a:defRPr/>
            </a:lvl3pPr>
            <a:lvl4pPr marL="2103120" indent="-384048">
              <a:buSzPct val="70000"/>
              <a:buFont typeface="+mj-lt"/>
              <a:buAutoNum type="arabicParenR"/>
              <a:defRPr/>
            </a:lvl4pPr>
            <a:lvl5pPr marL="2743200" indent="-384048">
              <a:buSzPct val="70000"/>
              <a:buFont typeface="+mj-lt"/>
              <a:buAutoNum type="alphaLcParenR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473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164FD9-A200-1A27-7217-47AF9DF9F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480" y="1554480"/>
            <a:ext cx="9052560" cy="2377440"/>
          </a:xfrm>
        </p:spPr>
        <p:txBody>
          <a:bodyPr anchor="b">
            <a:noAutofit/>
          </a:bodyPr>
          <a:lstStyle>
            <a:lvl1pPr algn="ctr">
              <a:defRPr sz="5400" b="1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048" y="4069080"/>
            <a:ext cx="9144000" cy="1371600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  <a:solidFill>
            <a:schemeClr val="tx1"/>
          </a:solidFill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73522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C022512-3E67-4610-B1F7-7BC5E975CF48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4247CA64-280B-4051-96B4-2B26ADD9B7A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60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b="1" kern="1200" cap="all" spc="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.southuralhistory.ru/element/show/3252" TargetMode="External"/><Relationship Id="rId2" Type="http://schemas.openxmlformats.org/officeDocument/2006/relationships/hyperlink" Target="https://doc.southuralhistory.ru/element/show/3121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kuzbassarchives.ru/kuzbass-rossii-kladovaya/xix-vek/dokladnaya-zapiska-sostavlennaya-gornym-inzhenerom-statskim-sovetnikom-a-a-krupskim-nachalniku-altay/" TargetMode="External"/><Relationship Id="rId5" Type="http://schemas.openxmlformats.org/officeDocument/2006/relationships/hyperlink" Target="https://school.rusarchives.ru/node/476" TargetMode="External"/><Relationship Id="rId4" Type="http://schemas.openxmlformats.org/officeDocument/2006/relationships/hyperlink" Target="https://&#1076;&#1086;&#1082;&#1091;&#1084;&#1077;&#1085;&#1090;&#1099;.&#1076;&#1077;&#1084;&#1080;&#1076;&#1086;&#1074;&#1099;.&#1088;&#1091;&#1089;/archive/show/3159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4480" y="1554479"/>
            <a:ext cx="9052560" cy="2935877"/>
          </a:xfrm>
        </p:spPr>
        <p:txBody>
          <a:bodyPr/>
          <a:lstStyle/>
          <a:p>
            <a:r>
              <a:rPr lang="ru-RU" sz="4000" dirty="0"/>
              <a:t>Формулярный анализ </a:t>
            </a:r>
            <a:r>
              <a:rPr lang="ru-RU" sz="4000" dirty="0" err="1"/>
              <a:t>доношений</a:t>
            </a:r>
            <a:r>
              <a:rPr lang="ru-RU" sz="4000" dirty="0"/>
              <a:t>, донесений, докладных записок (</a:t>
            </a:r>
            <a:r>
              <a:rPr lang="en-US" sz="4000" dirty="0"/>
              <a:t>XVIII–XX</a:t>
            </a:r>
            <a:r>
              <a:rPr lang="ru-RU" sz="4000" dirty="0"/>
              <a:t> вв.)</a:t>
            </a:r>
            <a:r>
              <a:rPr lang="en-US" sz="4000" dirty="0"/>
              <a:t>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Семакина Т. Р., Гирко Е. С.</a:t>
            </a:r>
          </a:p>
          <a:p>
            <a:r>
              <a:rPr lang="ru-RU" dirty="0"/>
              <a:t>ИП/О ИСТ-1-2024 НМ</a:t>
            </a:r>
          </a:p>
        </p:txBody>
      </p:sp>
    </p:spTree>
    <p:extLst>
      <p:ext uri="{BB962C8B-B14F-4D97-AF65-F5344CB8AC3E}">
        <p14:creationId xmlns:p14="http://schemas.microsoft.com/office/powerpoint/2010/main" val="229723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26571"/>
            <a:ext cx="9192986" cy="767443"/>
          </a:xfrm>
        </p:spPr>
        <p:txBody>
          <a:bodyPr/>
          <a:lstStyle/>
          <a:p>
            <a:r>
              <a:rPr lang="ru-RU" dirty="0"/>
              <a:t>Происхождение термина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22614"/>
            <a:ext cx="9855926" cy="5192486"/>
          </a:xfrm>
        </p:spPr>
        <p:txBody>
          <a:bodyPr>
            <a:noAutofit/>
          </a:bodyPr>
          <a:lstStyle/>
          <a:p>
            <a:r>
              <a:rPr lang="ru-RU" sz="2400" dirty="0"/>
              <a:t>Глагол </a:t>
            </a:r>
            <a:r>
              <a:rPr lang="ru-RU" sz="2400" b="1" dirty="0"/>
              <a:t>«</a:t>
            </a:r>
            <a:r>
              <a:rPr lang="ru-RU" sz="2400" b="1" dirty="0" err="1"/>
              <a:t>доносити</a:t>
            </a:r>
            <a:r>
              <a:rPr lang="ru-RU" sz="2400" b="1" dirty="0"/>
              <a:t>» </a:t>
            </a:r>
            <a:r>
              <a:rPr lang="ru-RU" sz="2400" dirty="0"/>
              <a:t>фиксируется в письменных источниках начиная с XVII века. Согласно «Словарю русского языка XVIII века», он имел несколько значений: во-первых, это непосредственное действие по глаголу </a:t>
            </a:r>
            <a:r>
              <a:rPr lang="ru-RU" sz="2400" b="1" dirty="0"/>
              <a:t>«донести» </a:t>
            </a:r>
            <a:r>
              <a:rPr lang="ru-RU" sz="2400" dirty="0"/>
              <a:t>–</a:t>
            </a:r>
            <a:r>
              <a:rPr lang="ru-RU" sz="2400" b="1" dirty="0"/>
              <a:t> «доносить» </a:t>
            </a:r>
            <a:r>
              <a:rPr lang="ru-RU" sz="2400" dirty="0"/>
              <a:t>в смысле сообщать, объявлять; во-вторых, это официальный документ – </a:t>
            </a:r>
            <a:r>
              <a:rPr lang="ru-RU" sz="2400" b="1" dirty="0"/>
              <a:t>донесение, доклад или прошение, </a:t>
            </a:r>
            <a:r>
              <a:rPr lang="ru-RU" sz="2400" dirty="0"/>
              <a:t>подаваемое в официальную инстанцию; в-третьих, под этим словом понимался также </a:t>
            </a:r>
            <a:r>
              <a:rPr lang="ru-RU" sz="2400" b="1" dirty="0"/>
              <a:t>«донос» </a:t>
            </a:r>
            <a:r>
              <a:rPr lang="ru-RU" sz="2400" dirty="0"/>
              <a:t>(тайное сообщение, обвинение).</a:t>
            </a:r>
          </a:p>
          <a:p>
            <a:r>
              <a:rPr lang="ru-RU" sz="2400" dirty="0"/>
              <a:t>Слова </a:t>
            </a:r>
            <a:r>
              <a:rPr lang="ru-RU" sz="2400" b="1" dirty="0"/>
              <a:t>«</a:t>
            </a:r>
            <a:r>
              <a:rPr lang="ru-RU" sz="2400" b="1" dirty="0" err="1"/>
              <a:t>доношение</a:t>
            </a:r>
            <a:r>
              <a:rPr lang="ru-RU" sz="2400" b="1" dirty="0"/>
              <a:t>», «донесение» и «докладная» </a:t>
            </a:r>
            <a:r>
              <a:rPr lang="ru-RU" sz="2400" dirty="0"/>
              <a:t>являются производными от близких по смыслу глаголов «доносить» и «докладывать». В «Толковом словаре живого великорусского языка» В. И. Даля уточняется, что </a:t>
            </a:r>
            <a:r>
              <a:rPr lang="ru-RU" sz="2400" b="1" dirty="0" err="1"/>
              <a:t>доношение</a:t>
            </a:r>
            <a:r>
              <a:rPr lang="ru-RU" sz="2400" b="1" dirty="0"/>
              <a:t> (или донесенье) </a:t>
            </a:r>
            <a:r>
              <a:rPr lang="ru-RU" sz="2400" dirty="0"/>
              <a:t>представляло собой рапорт начальству, то есть устное или письменное уведомление вышестоящего лица о каком-либо деле или событии.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2861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Происхождение термина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 делопроизводственной практике XVIII века термин </a:t>
            </a:r>
            <a:r>
              <a:rPr lang="ru-RU" sz="2400" b="1" dirty="0"/>
              <a:t>«</a:t>
            </a:r>
            <a:r>
              <a:rPr lang="ru-RU" sz="2400" b="1" dirty="0" err="1"/>
              <a:t>доношение</a:t>
            </a:r>
            <a:r>
              <a:rPr lang="ru-RU" sz="2400" b="1" dirty="0"/>
              <a:t>» </a:t>
            </a:r>
            <a:r>
              <a:rPr lang="ru-RU" sz="2400" dirty="0"/>
              <a:t>не имел однозначного толкования, что подтверждается его различными трактовками в Генеральном регламенте от 28 февраля 1720 года. Этим понятием обозначали как «сообщение» или «доклад» по службе, так и «служебное сообщение отчетного характера», а также «прошение, связанное со служебными обстоятельствами».</a:t>
            </a:r>
          </a:p>
        </p:txBody>
      </p:sp>
    </p:spTree>
    <p:extLst>
      <p:ext uri="{BB962C8B-B14F-4D97-AF65-F5344CB8AC3E}">
        <p14:creationId xmlns:p14="http://schemas.microsoft.com/office/powerpoint/2010/main" val="2598503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426464" y="506186"/>
            <a:ext cx="10149840" cy="5693446"/>
          </a:xfrm>
        </p:spPr>
        <p:txBody>
          <a:bodyPr>
            <a:normAutofit/>
          </a:bodyPr>
          <a:lstStyle/>
          <a:p>
            <a:r>
              <a:rPr lang="ru-RU" sz="2800" b="1" dirty="0" err="1"/>
              <a:t>Доношения</a:t>
            </a:r>
            <a:r>
              <a:rPr lang="ru-RU" sz="2800" b="1" dirty="0"/>
              <a:t> и челобитные:</a:t>
            </a:r>
            <a:r>
              <a:rPr lang="ru-RU" sz="2800" dirty="0"/>
              <a:t> Имея схожий формуляр (структуру оформления), они различались по существу. </a:t>
            </a:r>
            <a:r>
              <a:rPr lang="ru-RU" sz="2800" dirty="0" err="1"/>
              <a:t>Доношения</a:t>
            </a:r>
            <a:r>
              <a:rPr lang="ru-RU" sz="2800" dirty="0"/>
              <a:t> касались государственных интересов и рассматривались в приоритетном порядке, тогда как челобитные затрагивали интересы частных лиц и продвигались по инстанциям медленнее.</a:t>
            </a:r>
          </a:p>
          <a:p>
            <a:r>
              <a:rPr lang="ru-RU" sz="2800" b="1" dirty="0" err="1"/>
              <a:t>Доношения</a:t>
            </a:r>
            <a:r>
              <a:rPr lang="ru-RU" sz="2800" b="1" dirty="0"/>
              <a:t> и рапорты:</a:t>
            </a:r>
            <a:r>
              <a:rPr lang="ru-RU" sz="2800" dirty="0"/>
              <a:t> В отличие от рапорта, </a:t>
            </a:r>
            <a:r>
              <a:rPr lang="ru-RU" sz="2800" dirty="0" err="1"/>
              <a:t>доношение</a:t>
            </a:r>
            <a:r>
              <a:rPr lang="ru-RU" sz="2800" dirty="0"/>
              <a:t> могло не только информировать, но и содержать просьбу. Кроме того, подавать </a:t>
            </a:r>
            <a:r>
              <a:rPr lang="ru-RU" sz="2800" dirty="0" err="1"/>
              <a:t>доношения</a:t>
            </a:r>
            <a:r>
              <a:rPr lang="ru-RU" sz="2800" dirty="0"/>
              <a:t> могли лица, не принадлежавшие к военному ведомству.</a:t>
            </a:r>
          </a:p>
          <a:p>
            <a:r>
              <a:rPr lang="ru-RU" sz="2800" b="1" dirty="0" err="1"/>
              <a:t>Доношения</a:t>
            </a:r>
            <a:r>
              <a:rPr lang="ru-RU" sz="2800" b="1" dirty="0"/>
              <a:t> и прошения:</a:t>
            </a:r>
            <a:r>
              <a:rPr lang="ru-RU" sz="2800" dirty="0"/>
              <a:t> В ряде случаев </a:t>
            </a:r>
            <a:r>
              <a:rPr lang="ru-RU" sz="2800" dirty="0" err="1"/>
              <a:t>доношения</a:t>
            </a:r>
            <a:r>
              <a:rPr lang="ru-RU" sz="2800" dirty="0"/>
              <a:t> классифицируются как разновидность просительной документации.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28834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55272" y="375558"/>
            <a:ext cx="10149840" cy="751114"/>
          </a:xfrm>
        </p:spPr>
        <p:txBody>
          <a:bodyPr>
            <a:noAutofit/>
          </a:bodyPr>
          <a:lstStyle/>
          <a:p>
            <a:r>
              <a:rPr lang="ru-RU" sz="2400" dirty="0"/>
              <a:t>От «донесения» к «докладной записке»: эволюция документа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692436043"/>
              </p:ext>
            </p:extLst>
          </p:nvPr>
        </p:nvGraphicFramePr>
        <p:xfrm>
          <a:off x="1372554" y="1502228"/>
          <a:ext cx="10148886" cy="4953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382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Параметр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ВНИИДАД, 1974 («Донесение»)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ВНИИДАД, 2014 («Докладная записка»)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Направление</a:t>
                      </a:r>
                      <a:endParaRPr lang="ru-RU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От нижестоящего к вышестоящему должностному лицу / учреждению.</a:t>
                      </a:r>
                      <a:endParaRPr lang="ru-RU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effectLst/>
                        </a:rPr>
                        <a:t>Адресована руководителю организации.</a:t>
                      </a:r>
                      <a:endParaRPr lang="ru-RU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</a:rPr>
                        <a:t>Содержание</a:t>
                      </a:r>
                      <a:endParaRPr lang="ru-RU" sz="2400" b="0">
                        <a:effectLst/>
                        <a:latin typeface="+mj-lt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</a:rPr>
                        <a:t>Сообщение по служебным вопросам.</a:t>
                      </a:r>
                      <a:endParaRPr lang="ru-RU" sz="2400" b="0">
                        <a:effectLst/>
                        <a:latin typeface="+mj-lt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Информация о фактах/событиях, требующих решения.</a:t>
                      </a:r>
                      <a:endParaRPr lang="ru-RU" sz="2400" b="0" dirty="0">
                        <a:effectLst/>
                        <a:latin typeface="+mj-lt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>
                          <a:effectLst/>
                        </a:rPr>
                        <a:t>Цель</a:t>
                      </a:r>
                      <a:endParaRPr lang="ru-RU" sz="2400" b="0">
                        <a:effectLst/>
                        <a:latin typeface="+mj-lt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Уведомление и (часто) просьба о решении проблемы.</a:t>
                      </a:r>
                      <a:endParaRPr lang="ru-RU" sz="2400" b="0" dirty="0">
                        <a:effectLst/>
                        <a:latin typeface="+mj-lt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Побуждение к принятию решения.</a:t>
                      </a:r>
                      <a:endParaRPr lang="ru-RU" sz="2400" b="0" dirty="0">
                        <a:effectLst/>
                        <a:latin typeface="+mj-lt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30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6464" y="440871"/>
            <a:ext cx="10149840" cy="1028700"/>
          </a:xfrm>
        </p:spPr>
        <p:txBody>
          <a:bodyPr>
            <a:normAutofit/>
          </a:bodyPr>
          <a:lstStyle/>
          <a:p>
            <a:r>
              <a:rPr lang="ru-RU" sz="2400" dirty="0"/>
              <a:t>Становление системы делопроизводства в Российской империи (1720 – 1837)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1426464" y="1306286"/>
            <a:ext cx="10149840" cy="4893346"/>
          </a:xfrm>
        </p:spPr>
        <p:txBody>
          <a:bodyPr>
            <a:noAutofit/>
          </a:bodyPr>
          <a:lstStyle/>
          <a:p>
            <a:r>
              <a:rPr lang="ru-RU" sz="2400" b="1" dirty="0"/>
              <a:t>1720 г.</a:t>
            </a:r>
            <a:r>
              <a:rPr lang="ru-RU" sz="2400" dirty="0"/>
              <a:t> Генеральный регламент – основа коллежского делопроизводства.</a:t>
            </a:r>
          </a:p>
          <a:p>
            <a:r>
              <a:rPr lang="ru-RU" sz="2400" b="1" dirty="0"/>
              <a:t>1723 г.</a:t>
            </a:r>
            <a:r>
              <a:rPr lang="ru-RU" sz="2400" dirty="0"/>
              <a:t> Указ «О форме суда» (впервые вводит стандартный образец челобитной).</a:t>
            </a:r>
          </a:p>
          <a:p>
            <a:r>
              <a:rPr lang="ru-RU" sz="2400" b="1" dirty="0"/>
              <a:t>1738 г.</a:t>
            </a:r>
            <a:r>
              <a:rPr lang="ru-RU" sz="2400" dirty="0"/>
              <a:t> Унификация отчетности: Указ Сената утверждает форму рапортов и </a:t>
            </a:r>
            <a:r>
              <a:rPr lang="ru-RU" sz="2400" dirty="0" err="1"/>
              <a:t>доношений</a:t>
            </a:r>
            <a:r>
              <a:rPr lang="ru-RU" sz="2400" dirty="0"/>
              <a:t>.</a:t>
            </a:r>
          </a:p>
          <a:p>
            <a:r>
              <a:rPr lang="ru-RU" sz="2400" b="1" dirty="0"/>
              <a:t>1775 г.</a:t>
            </a:r>
            <a:r>
              <a:rPr lang="ru-RU" sz="2400" dirty="0"/>
              <a:t> «Учреждения для управления губерний» – регламентация переписки между учреждениями, появление новых видов документов.</a:t>
            </a:r>
          </a:p>
          <a:p>
            <a:r>
              <a:rPr lang="ru-RU" sz="2400" b="1" dirty="0"/>
              <a:t>1837 г.</a:t>
            </a:r>
            <a:r>
              <a:rPr lang="ru-RU" sz="2400" dirty="0"/>
              <a:t> «Общий наказ губернаторам» (иерархия нормативных актов для исполнения).</a:t>
            </a:r>
          </a:p>
          <a:p>
            <a:r>
              <a:rPr lang="ru-RU" sz="2400" b="1" dirty="0"/>
              <a:t>1837 г.</a:t>
            </a:r>
            <a:r>
              <a:rPr lang="ru-RU" sz="2400" dirty="0"/>
              <a:t> «Положение о порядке производства дел» (правила отчетности и взаимодействия губернских правлений).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5645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6464" y="299434"/>
            <a:ext cx="10149840" cy="331631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Структура </a:t>
            </a:r>
            <a:r>
              <a:rPr lang="ru-RU" sz="1800" dirty="0" err="1"/>
              <a:t>доношения</a:t>
            </a:r>
            <a:r>
              <a:rPr lang="ru-RU" sz="1800" dirty="0"/>
              <a:t> в </a:t>
            </a:r>
            <a:r>
              <a:rPr lang="en-US" sz="1800" dirty="0"/>
              <a:t>xviii </a:t>
            </a:r>
            <a:r>
              <a:rPr lang="ru-RU" sz="1800" dirty="0"/>
              <a:t>в.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047997483"/>
              </p:ext>
            </p:extLst>
          </p:nvPr>
        </p:nvGraphicFramePr>
        <p:xfrm>
          <a:off x="1427418" y="786148"/>
          <a:ext cx="10148886" cy="5547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82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Разделы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Структура документа </a:t>
                      </a:r>
                    </a:p>
                    <a:p>
                      <a:r>
                        <a:rPr lang="ru-RU" sz="1400" kern="1200" dirty="0">
                          <a:effectLst/>
                        </a:rPr>
                        <a:t>по Васильевой О.Ю. и </a:t>
                      </a:r>
                      <a:r>
                        <a:rPr lang="ru-RU" sz="1400" kern="1200" dirty="0" err="1">
                          <a:effectLst/>
                        </a:rPr>
                        <a:t>Ральченко</a:t>
                      </a:r>
                      <a:r>
                        <a:rPr lang="ru-RU" sz="1400" kern="1200" dirty="0">
                          <a:effectLst/>
                        </a:rPr>
                        <a:t> А.А.: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Структура документа по Назаровой В.Д.: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Преамбула (вводная часть): 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effectLst/>
                        </a:rPr>
                        <a:t>данные об авторе (адресанте), получателе (адресате) и заголовке документа.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адресат (в основном название учреждения) – вдоль верхнего поля;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в некоторых случаях, помимо названия самого учреждения, также указывали подразделение;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автор (учреждение) указывался ниже;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название вида документа посередине;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ru-RU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Основная часть: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effectLst/>
                        </a:rPr>
                        <a:t>раскрывает мотивы создания и суть вопроса (мотивировочная и констатирующая части).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kern="1200" dirty="0">
                          <a:effectLst/>
                        </a:rPr>
                        <a:t>текст (в среднем 2–3 страницы);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Заключительная часть (клаузула):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200" kern="1200" dirty="0">
                          <a:effectLst/>
                        </a:rPr>
                        <a:t>реквизиты, подтверждающие подлинность (дата, место, подпись).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подпись должностного лица − сразу под текстом;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скрепа секретаря – в правом нижнем углу;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исходящий регистрационный номер - вдоль поля документа и подпись регистратора − в правом нижнем углу;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дата составления – в левом нижнем углу;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сургучная печать (встречается не везде);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дата получения и входящий регистрационный номер проставлялись на верхнем поле.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/>
                        <a:t>На обратной стороне кратко прописывалось решение по </a:t>
                      </a:r>
                      <a:r>
                        <a:rPr lang="ru-RU" sz="1200" dirty="0" err="1"/>
                        <a:t>доношению</a:t>
                      </a:r>
                      <a:r>
                        <a:rPr lang="ru-RU" sz="1200" dirty="0"/>
                        <a:t>: куда и кому направить документ для дальнейшей работы.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33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557011"/>
            <a:ext cx="10149840" cy="408904"/>
          </a:xfrm>
        </p:spPr>
        <p:txBody>
          <a:bodyPr>
            <a:noAutofit/>
          </a:bodyPr>
          <a:lstStyle/>
          <a:p>
            <a:r>
              <a:rPr lang="ru-RU" sz="2000" dirty="0"/>
              <a:t>Язык и форма </a:t>
            </a:r>
            <a:r>
              <a:rPr lang="ru-RU" sz="2000" dirty="0" err="1"/>
              <a:t>доношения</a:t>
            </a:r>
            <a:r>
              <a:rPr lang="ru-RU" sz="2000" dirty="0"/>
              <a:t>: особенности делопроизводства </a:t>
            </a:r>
            <a:r>
              <a:rPr lang="en-US" sz="2000" dirty="0"/>
              <a:t>XVIII</a:t>
            </a:r>
            <a:r>
              <a:rPr lang="ru-RU" sz="2000" dirty="0"/>
              <a:t> века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1371600" y="1378038"/>
            <a:ext cx="10149840" cy="4829579"/>
          </a:xfrm>
        </p:spPr>
        <p:txBody>
          <a:bodyPr>
            <a:noAutofit/>
          </a:bodyPr>
          <a:lstStyle/>
          <a:p>
            <a:r>
              <a:rPr lang="ru-RU" sz="1800" dirty="0"/>
              <a:t> Синтаксис: Текст характеризуется отсутствием знаков препинания и массивными конструкциями. Разбивка на простые предложения затруднена, так как это разрушает грамматические связи.</a:t>
            </a:r>
          </a:p>
          <a:p>
            <a:r>
              <a:rPr lang="ru-RU" sz="1800" dirty="0"/>
              <a:t> Орфография: Правила употребления заглавных букв еще не устоялись: они могут появляться в середине предложения, а новое предложение – начинаться со строчной.</a:t>
            </a:r>
          </a:p>
          <a:p>
            <a:r>
              <a:rPr lang="ru-RU" sz="1800" dirty="0"/>
              <a:t> Клише и формулы: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Обозначение адресата: </a:t>
            </a:r>
            <a:r>
              <a:rPr lang="ru-RU" sz="1800" i="1" dirty="0"/>
              <a:t>«Ее императорского величества»</a:t>
            </a:r>
            <a:r>
              <a:rPr lang="ru-RU" sz="1800" dirty="0"/>
              <a:t>, </a:t>
            </a:r>
            <a:r>
              <a:rPr lang="ru-RU" sz="1800" i="1" dirty="0"/>
              <a:t>«Его императорского величества»</a:t>
            </a:r>
            <a:r>
              <a:rPr lang="ru-RU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Просьба: </a:t>
            </a:r>
            <a:r>
              <a:rPr lang="ru-RU" sz="1800" i="1" dirty="0"/>
              <a:t>«Прошу решение учинить»</a:t>
            </a:r>
            <a:r>
              <a:rPr lang="ru-RU" sz="1800" dirty="0"/>
              <a:t>, </a:t>
            </a:r>
            <a:r>
              <a:rPr lang="ru-RU" sz="1800" i="1" dirty="0"/>
              <a:t>«Прошу учинить…»</a:t>
            </a:r>
            <a:r>
              <a:rPr lang="ru-RU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Подпись: </a:t>
            </a:r>
            <a:r>
              <a:rPr lang="ru-RU" sz="1800" i="1" dirty="0"/>
              <a:t>«К сему </a:t>
            </a:r>
            <a:r>
              <a:rPr lang="ru-RU" sz="1800" i="1" dirty="0" err="1"/>
              <a:t>доношению</a:t>
            </a:r>
            <a:r>
              <a:rPr lang="ru-RU" sz="1800" i="1" dirty="0"/>
              <a:t>… руку приложил…»</a:t>
            </a:r>
            <a:r>
              <a:rPr lang="ru-RU" sz="18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Начало: </a:t>
            </a:r>
            <a:r>
              <a:rPr lang="ru-RU" sz="1800" i="1" dirty="0"/>
              <a:t>«Сим покорно доношу…»</a:t>
            </a:r>
            <a:r>
              <a:rPr lang="ru-RU" sz="1800" dirty="0"/>
              <a:t>.</a:t>
            </a:r>
          </a:p>
          <a:p>
            <a:r>
              <a:rPr lang="ru-RU" sz="1800" dirty="0"/>
              <a:t> Обозначение адресата: «Ее императорского величества», «Его императорского величества».</a:t>
            </a:r>
          </a:p>
          <a:p>
            <a:r>
              <a:rPr lang="ru-RU" sz="1800" dirty="0"/>
              <a:t>Реквизиты: Основные элементы документа (реквизиты) уже определились, но их расположение в тексте оставалось вариативным и не имело строго закрепленного места.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97474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2082" y="4989267"/>
            <a:ext cx="5750417" cy="1341661"/>
          </a:xfrm>
        </p:spPr>
        <p:txBody>
          <a:bodyPr>
            <a:noAutofit/>
          </a:bodyPr>
          <a:lstStyle/>
          <a:p>
            <a:r>
              <a:rPr lang="ru-RU" sz="1400" dirty="0" err="1"/>
              <a:t>Доношение</a:t>
            </a:r>
            <a:r>
              <a:rPr lang="ru-RU" sz="1400" dirty="0"/>
              <a:t> </a:t>
            </a:r>
            <a:r>
              <a:rPr lang="ru-RU" sz="1400" dirty="0" err="1"/>
              <a:t>порутчика</a:t>
            </a:r>
            <a:r>
              <a:rPr lang="ru-RU" sz="1400" dirty="0"/>
              <a:t> Петра Степановича </a:t>
            </a:r>
            <a:r>
              <a:rPr lang="ru-RU" sz="1400" dirty="0" err="1"/>
              <a:t>Бахметева</a:t>
            </a:r>
            <a:r>
              <a:rPr lang="ru-RU" sz="1400" dirty="0"/>
              <a:t> и секунд-майора Григория </a:t>
            </a:r>
            <a:r>
              <a:rPr lang="ru-RU" sz="1400" dirty="0" err="1"/>
              <a:t>Останкова</a:t>
            </a:r>
            <a:r>
              <a:rPr lang="ru-RU" sz="1400" dirty="0"/>
              <a:t> в Правительствующий Сенат о присылке документов по прошению крестьянина Степана Ильича Кузнецова об основании новых поселений по рекам </a:t>
            </a:r>
            <a:r>
              <a:rPr lang="ru-RU" sz="1400" dirty="0" err="1"/>
              <a:t>Увелке</a:t>
            </a:r>
            <a:r>
              <a:rPr lang="ru-RU" sz="1400" dirty="0"/>
              <a:t> и </a:t>
            </a:r>
            <a:r>
              <a:rPr lang="ru-RU" sz="1400" dirty="0" err="1"/>
              <a:t>Коелге</a:t>
            </a:r>
            <a:r>
              <a:rPr lang="ru-RU" sz="1400" dirty="0"/>
              <a:t>, 27.04.1737</a:t>
            </a:r>
            <a:br>
              <a:rPr lang="ru-RU" sz="1400" dirty="0"/>
            </a:br>
            <a:r>
              <a:rPr lang="ru-RU" sz="1400" dirty="0"/>
              <a:t>РГАДА, Ф. 248, оп. 3. Д.172, Л. 980</a:t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212" y="569890"/>
            <a:ext cx="3819818" cy="5761038"/>
          </a:xfrm>
        </p:spPr>
      </p:pic>
    </p:spTree>
    <p:extLst>
      <p:ext uri="{BB962C8B-B14F-4D97-AF65-F5344CB8AC3E}">
        <p14:creationId xmlns:p14="http://schemas.microsoft.com/office/powerpoint/2010/main" val="55970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99296"/>
              </p:ext>
            </p:extLst>
          </p:nvPr>
        </p:nvGraphicFramePr>
        <p:xfrm>
          <a:off x="1275121" y="273677"/>
          <a:ext cx="10272712" cy="6126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4366">
                <a:tc>
                  <a:txBody>
                    <a:bodyPr/>
                    <a:lstStyle/>
                    <a:p>
                      <a:r>
                        <a:rPr lang="ru-RU" sz="160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ДОНОШЕНИЕ ПОРУТЧИКА ПЕТРА СТЕПАНОВИЧА БАХМЕТЕВА И СЕКУНД-МАЙОРА ГРИГОРИЯ ОСТАНКОВА В ПРАВИТЕЛЬСТВУЮЩИЙ СЕНАТ О ПРИСЫЛКЕ ДОКУМЕНТОВ ПО ПРОШЕНИЮ КРЕСТЬЯНИНА СТЕПАНА ИЛЬИЧА КУЗНЕЦОВА ОБ ОСНОВАНИИ НОВЫХ ПОСЕЛЕНИЙ ПО РЕКАМ УВЕЛКЕ И КОЕЛГЕ, 27.04.1737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>
                          <a:effectLst/>
                        </a:rPr>
                        <a:t>РГАДА, Ф. 248, ОП. 3. Д.172, Л. 980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4858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Реквизиты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effectLst/>
                        </a:rPr>
                        <a:t>Адресат: </a:t>
                      </a:r>
                      <a:r>
                        <a:rPr lang="ru-RU" sz="1600" kern="1200" dirty="0" err="1">
                          <a:effectLst/>
                        </a:rPr>
                        <a:t>Правителствующему</a:t>
                      </a:r>
                      <a:r>
                        <a:rPr lang="ru-RU" sz="1600" kern="1200" dirty="0">
                          <a:effectLst/>
                        </a:rPr>
                        <a:t> Сенату 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Авторы: </a:t>
                      </a:r>
                      <a:r>
                        <a:rPr lang="ru-RU" sz="1600" kern="1200" dirty="0" err="1">
                          <a:effectLst/>
                        </a:rPr>
                        <a:t>Порутчик</a:t>
                      </a:r>
                      <a:r>
                        <a:rPr lang="ru-RU" sz="1600" kern="1200" dirty="0">
                          <a:effectLst/>
                        </a:rPr>
                        <a:t> Петр Степанович </a:t>
                      </a:r>
                      <a:r>
                        <a:rPr lang="ru-RU" sz="1600" kern="1200" dirty="0" err="1">
                          <a:effectLst/>
                        </a:rPr>
                        <a:t>Бахметев</a:t>
                      </a:r>
                      <a:r>
                        <a:rPr lang="ru-RU" sz="1600" kern="1200" dirty="0">
                          <a:effectLst/>
                        </a:rPr>
                        <a:t> и секунд-майор Григорий Останков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Название документа - посередине: </a:t>
                      </a:r>
                      <a:r>
                        <a:rPr lang="ru-RU" sz="1600" kern="1200" dirty="0" err="1">
                          <a:effectLst/>
                        </a:rPr>
                        <a:t>доношение</a:t>
                      </a:r>
                      <a:endParaRPr lang="ru-RU" sz="1600" kern="120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effectLst/>
                        </a:rPr>
                        <a:t>Подпись - внизу справа: </a:t>
                      </a:r>
                      <a:r>
                        <a:rPr lang="ru-RU" sz="1600" kern="1200" dirty="0">
                          <a:effectLst/>
                        </a:rPr>
                        <a:t>«</a:t>
                      </a:r>
                      <a:r>
                        <a:rPr lang="ru-RU" sz="1600" kern="1200" dirty="0" err="1">
                          <a:effectLst/>
                        </a:rPr>
                        <a:t>Нижаише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доноситъ</a:t>
                      </a:r>
                      <a:r>
                        <a:rPr lang="ru-RU" sz="1600" kern="1200" dirty="0">
                          <a:effectLst/>
                        </a:rPr>
                        <a:t>...»</a:t>
                      </a:r>
                    </a:p>
                    <a:p>
                      <a:r>
                        <a:rPr lang="ru-RU" sz="1600" kern="1200" dirty="0" err="1">
                          <a:effectLst/>
                        </a:rPr>
                        <a:t>Порутчик</a:t>
                      </a:r>
                      <a:r>
                        <a:rPr lang="ru-RU" sz="1600" kern="1200" dirty="0">
                          <a:effectLst/>
                        </a:rPr>
                        <a:t> Петр Степанович </a:t>
                      </a:r>
                      <a:r>
                        <a:rPr lang="ru-RU" sz="1600" kern="1200" dirty="0" err="1">
                          <a:effectLst/>
                        </a:rPr>
                        <a:t>Бахметев</a:t>
                      </a:r>
                      <a:r>
                        <a:rPr lang="ru-RU" sz="1600" kern="1200" dirty="0">
                          <a:effectLst/>
                        </a:rPr>
                        <a:t> и секунд-майор Григорий Останков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Дата составления </a:t>
                      </a:r>
                      <a:r>
                        <a:rPr lang="ru-RU" sz="1600" b="1" kern="1200" dirty="0" err="1">
                          <a:effectLst/>
                        </a:rPr>
                        <a:t>доношения</a:t>
                      </a:r>
                      <a:r>
                        <a:rPr lang="ru-RU" sz="1600" b="1" kern="1200" dirty="0">
                          <a:effectLst/>
                        </a:rPr>
                        <a:t>: </a:t>
                      </a:r>
                      <a:r>
                        <a:rPr lang="ru-RU" sz="1600" kern="1200" dirty="0">
                          <a:effectLst/>
                        </a:rPr>
                        <a:t>27</a:t>
                      </a:r>
                      <a:r>
                        <a:rPr lang="ru-RU" sz="1600" kern="1200" baseline="0" dirty="0">
                          <a:effectLst/>
                        </a:rPr>
                        <a:t> апреля </a:t>
                      </a:r>
                      <a:r>
                        <a:rPr lang="ru-RU" sz="1600" kern="1200" dirty="0">
                          <a:effectLst/>
                        </a:rPr>
                        <a:t>1737 г.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Дата получения: </a:t>
                      </a:r>
                      <a:r>
                        <a:rPr lang="ru-RU" sz="1600" kern="1200" dirty="0">
                          <a:effectLst/>
                        </a:rPr>
                        <a:t>31.майа</a:t>
                      </a:r>
                      <a:r>
                        <a:rPr lang="ru-RU" sz="1600" kern="1200" baseline="0" dirty="0">
                          <a:effectLst/>
                        </a:rPr>
                        <a:t> </a:t>
                      </a:r>
                      <a:r>
                        <a:rPr lang="ru-RU" sz="1600" kern="1200" dirty="0">
                          <a:effectLst/>
                        </a:rPr>
                        <a:t>1737 г.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Скрепа (подпись регистратора) - внизу слева</a:t>
                      </a:r>
                      <a:r>
                        <a:rPr lang="ru-RU" sz="1600" kern="1200" dirty="0">
                          <a:effectLst/>
                        </a:rPr>
                        <a:t>: </a:t>
                      </a:r>
                      <a:r>
                        <a:rPr lang="ru-RU" sz="1600" kern="1200" dirty="0" err="1">
                          <a:effectLst/>
                        </a:rPr>
                        <a:t>улагунова</a:t>
                      </a:r>
                      <a:r>
                        <a:rPr lang="ru-RU" sz="1600" kern="1200" dirty="0">
                          <a:effectLst/>
                        </a:rPr>
                        <a:t>?</a:t>
                      </a:r>
                    </a:p>
                    <a:p>
                      <a:r>
                        <a:rPr lang="ru-RU" sz="1600" kern="1200" dirty="0">
                          <a:effectLst/>
                        </a:rPr>
                        <a:t>Вверху после даты получения не разборчиво - кому и куда направить документ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Исходящий номер вверху справа: </a:t>
                      </a:r>
                      <a:r>
                        <a:rPr lang="ru-RU" sz="1600" kern="1200" dirty="0">
                          <a:effectLst/>
                        </a:rPr>
                        <a:t>980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8035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Структура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Текст о присылке документов по прошению крестьянина Степана Ильича Кузнецова об основании новых поселений по рекам </a:t>
                      </a:r>
                      <a:r>
                        <a:rPr lang="ru-RU" sz="1600" kern="1200" dirty="0" err="1">
                          <a:effectLst/>
                        </a:rPr>
                        <a:t>Увелке</a:t>
                      </a:r>
                      <a:r>
                        <a:rPr lang="ru-RU" sz="1600" kern="1200" dirty="0">
                          <a:effectLst/>
                        </a:rPr>
                        <a:t> и </a:t>
                      </a:r>
                      <a:r>
                        <a:rPr lang="ru-RU" sz="1600" kern="1200" dirty="0" err="1">
                          <a:effectLst/>
                        </a:rPr>
                        <a:t>Коелге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Вводная часть: </a:t>
                      </a:r>
                      <a:r>
                        <a:rPr lang="ru-RU" sz="1600" kern="1200" dirty="0">
                          <a:effectLst/>
                        </a:rPr>
                        <a:t>Ея императорской величества </a:t>
                      </a:r>
                      <a:r>
                        <a:rPr lang="ru-RU" sz="1600" kern="1200" dirty="0" err="1">
                          <a:effectLst/>
                        </a:rPr>
                        <a:t>Указъ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исправительствующаго</a:t>
                      </a:r>
                      <a:r>
                        <a:rPr lang="ru-RU" sz="1600" kern="1200" dirty="0">
                          <a:effectLst/>
                        </a:rPr>
                        <a:t> сената от 14 марта к покойному </a:t>
                      </a:r>
                      <a:r>
                        <a:rPr lang="ru-RU" sz="1600" kern="1200" dirty="0" err="1">
                          <a:effectLst/>
                        </a:rPr>
                        <a:t>стацкому</a:t>
                      </a:r>
                      <a:r>
                        <a:rPr lang="ru-RU" sz="1600" kern="1200" dirty="0">
                          <a:effectLst/>
                        </a:rPr>
                        <a:t> советнику </a:t>
                      </a:r>
                      <a:r>
                        <a:rPr lang="en-US" sz="1600" kern="1200" dirty="0" err="1">
                          <a:effectLst/>
                        </a:rPr>
                        <a:t>i</a:t>
                      </a:r>
                      <a:r>
                        <a:rPr lang="ru-RU" sz="1600" kern="1200" dirty="0">
                          <a:effectLst/>
                        </a:rPr>
                        <a:t>притом челобитная... 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Основная часть: </a:t>
                      </a:r>
                      <a:r>
                        <a:rPr lang="en-US" sz="1600" kern="1200" dirty="0" err="1">
                          <a:effectLst/>
                        </a:rPr>
                        <a:t>i</a:t>
                      </a:r>
                      <a:r>
                        <a:rPr lang="ru-RU" sz="1600" kern="1200" dirty="0">
                          <a:effectLst/>
                        </a:rPr>
                        <a:t>чертеж </a:t>
                      </a:r>
                      <a:r>
                        <a:rPr lang="ru-RU" sz="1600" kern="1200" dirty="0" err="1">
                          <a:effectLst/>
                        </a:rPr>
                        <a:t>остроении</a:t>
                      </a:r>
                      <a:r>
                        <a:rPr lang="ru-RU" sz="1600" kern="1200" dirty="0">
                          <a:effectLst/>
                        </a:rPr>
                        <a:t> на </a:t>
                      </a:r>
                      <a:r>
                        <a:rPr lang="ru-RU" sz="1600" kern="1200" dirty="0" err="1">
                          <a:effectLst/>
                        </a:rPr>
                        <a:t>увелгеи</a:t>
                      </a:r>
                      <a:r>
                        <a:rPr lang="ru-RU" sz="1600" kern="1200" dirty="0">
                          <a:effectLst/>
                        </a:rPr>
                        <a:t> и </a:t>
                      </a:r>
                      <a:r>
                        <a:rPr lang="ru-RU" sz="1600" kern="1200" dirty="0" err="1">
                          <a:effectLst/>
                        </a:rPr>
                        <a:t>науксалге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рецахъ</a:t>
                      </a:r>
                      <a:r>
                        <a:rPr lang="ru-RU" sz="1600" kern="1200" dirty="0">
                          <a:effectLst/>
                        </a:rPr>
                        <a:t> своим </a:t>
                      </a:r>
                      <a:r>
                        <a:rPr lang="ru-RU" sz="1600" kern="1200" dirty="0" err="1">
                          <a:effectLst/>
                        </a:rPr>
                        <a:t>коштомъ</a:t>
                      </a:r>
                      <a:r>
                        <a:rPr lang="ru-RU" sz="1600" kern="1200" dirty="0">
                          <a:effectLst/>
                        </a:rPr>
                        <a:t> города: </a:t>
                      </a:r>
                      <a:r>
                        <a:rPr lang="ru-RU" sz="1600" kern="1200" dirty="0" err="1">
                          <a:effectLst/>
                        </a:rPr>
                        <a:t>чрезъ</a:t>
                      </a:r>
                      <a:r>
                        <a:rPr lang="ru-RU" sz="1600" kern="1200" dirty="0">
                          <a:effectLst/>
                        </a:rPr>
                        <a:t> сенатского солдата Ивана </a:t>
                      </a:r>
                      <a:r>
                        <a:rPr lang="ru-RU" sz="1600" kern="1200" dirty="0" err="1">
                          <a:effectLst/>
                        </a:rPr>
                        <a:t>мартынова</a:t>
                      </a:r>
                      <a:r>
                        <a:rPr lang="ru-RU" sz="1600" kern="1200" dirty="0">
                          <a:effectLst/>
                        </a:rPr>
                        <a:t> получены сего апреля 23 дня </a:t>
                      </a:r>
                      <a:r>
                        <a:rPr lang="ru-RU" sz="1600" kern="1200" dirty="0" err="1">
                          <a:effectLst/>
                        </a:rPr>
                        <a:t>ионые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темже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салдатомъ</a:t>
                      </a:r>
                      <a:r>
                        <a:rPr lang="ru-RU" sz="1600" kern="1200" dirty="0">
                          <a:effectLst/>
                        </a:rPr>
                        <a:t> привезены </a:t>
                      </a:r>
                      <a:r>
                        <a:rPr lang="ru-RU" sz="1600" kern="1200" dirty="0" err="1">
                          <a:effectLst/>
                        </a:rPr>
                        <a:t>иобретаюца</a:t>
                      </a:r>
                      <a:r>
                        <a:rPr lang="ru-RU" sz="1600" kern="1200" dirty="0">
                          <a:effectLst/>
                        </a:rPr>
                        <a:t> в [</a:t>
                      </a:r>
                      <a:r>
                        <a:rPr lang="ru-RU" sz="1600" kern="1200" dirty="0" err="1">
                          <a:effectLst/>
                        </a:rPr>
                        <a:t>нрзб</a:t>
                      </a:r>
                      <a:r>
                        <a:rPr lang="ru-RU" sz="1600" kern="1200" dirty="0">
                          <a:effectLst/>
                        </a:rPr>
                        <a:t>.]. </a:t>
                      </a:r>
                    </a:p>
                    <a:p>
                      <a:r>
                        <a:rPr lang="ru-RU" sz="1600" b="1" kern="1200" dirty="0">
                          <a:effectLst/>
                        </a:rPr>
                        <a:t>Заключительная часть: </a:t>
                      </a:r>
                      <a:r>
                        <a:rPr lang="en-US" sz="1600" kern="1200" dirty="0" err="1">
                          <a:effectLst/>
                        </a:rPr>
                        <a:t>i</a:t>
                      </a:r>
                      <a:r>
                        <a:rPr lang="ru-RU" sz="1600" kern="1200" dirty="0" err="1">
                          <a:effectLst/>
                        </a:rPr>
                        <a:t>онои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солдатъ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отпущенъ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обратновправительствующий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сенатъ</a:t>
                      </a:r>
                      <a:r>
                        <a:rPr lang="ru-RU" sz="1600" kern="1200" dirty="0">
                          <a:effectLst/>
                        </a:rPr>
                        <a:t> обратно... </a:t>
                      </a:r>
                      <a:r>
                        <a:rPr lang="ru-RU" sz="1600" kern="1200" dirty="0" err="1">
                          <a:effectLst/>
                        </a:rPr>
                        <a:t>Нижаише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доноситъ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312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965" y="5830909"/>
            <a:ext cx="10762402" cy="878983"/>
          </a:xfrm>
        </p:spPr>
        <p:txBody>
          <a:bodyPr>
            <a:noAutofit/>
          </a:bodyPr>
          <a:lstStyle/>
          <a:p>
            <a:r>
              <a:rPr lang="ru-RU" sz="1800" dirty="0" err="1"/>
              <a:t>Доношение</a:t>
            </a:r>
            <a:r>
              <a:rPr lang="ru-RU" sz="1800" dirty="0"/>
              <a:t> челябинских купцов Ивана </a:t>
            </a:r>
            <a:r>
              <a:rPr lang="ru-RU" sz="1800" dirty="0" err="1"/>
              <a:t>Боровинского</a:t>
            </a:r>
            <a:r>
              <a:rPr lang="ru-RU" sz="1800" dirty="0"/>
              <a:t>, Ивана Егорова, Ефима Сапожникова </a:t>
            </a:r>
            <a:r>
              <a:rPr lang="ru-RU" sz="1800" dirty="0" err="1"/>
              <a:t>Исетской</a:t>
            </a:r>
            <a:r>
              <a:rPr lang="ru-RU" sz="1800" dirty="0"/>
              <a:t> провинциальной канцелярии о недостатке сала в </a:t>
            </a:r>
            <a:r>
              <a:rPr lang="ru-RU" sz="1800" dirty="0" err="1"/>
              <a:t>Исетской</a:t>
            </a:r>
            <a:r>
              <a:rPr lang="ru-RU" sz="1800" dirty="0"/>
              <a:t> провинции, 12.09.1773; ОГАОО, ф. 3, оп.1, д.137, ЛЛ. 259 – 259 об.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05" y="275890"/>
            <a:ext cx="4357201" cy="5300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65" y="275891"/>
            <a:ext cx="4137040" cy="530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03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824504"/>
              </p:ext>
            </p:extLst>
          </p:nvPr>
        </p:nvGraphicFramePr>
        <p:xfrm>
          <a:off x="1275121" y="273677"/>
          <a:ext cx="10272712" cy="6019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8148">
                <a:tc>
                  <a:txBody>
                    <a:bodyPr/>
                    <a:lstStyle/>
                    <a:p>
                      <a:r>
                        <a:rPr lang="ru-RU" sz="130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 err="1"/>
                        <a:t>Доношение</a:t>
                      </a:r>
                      <a:r>
                        <a:rPr lang="ru-RU" sz="1300" b="1" dirty="0"/>
                        <a:t> челябинских купцов Ивана </a:t>
                      </a:r>
                      <a:r>
                        <a:rPr lang="ru-RU" sz="1300" b="1" dirty="0" err="1"/>
                        <a:t>Боровинского</a:t>
                      </a:r>
                      <a:r>
                        <a:rPr lang="ru-RU" sz="1300" b="1" dirty="0"/>
                        <a:t>, Ивана Егорова, Ефима Сапожникова </a:t>
                      </a:r>
                      <a:r>
                        <a:rPr lang="ru-RU" sz="1300" b="1" dirty="0" err="1"/>
                        <a:t>Исетской</a:t>
                      </a:r>
                      <a:r>
                        <a:rPr lang="ru-RU" sz="1300" b="1" dirty="0"/>
                        <a:t> провинциальной канцелярии о недостатке сала в </a:t>
                      </a:r>
                      <a:r>
                        <a:rPr lang="ru-RU" sz="1300" b="1" dirty="0" err="1"/>
                        <a:t>Исетской</a:t>
                      </a:r>
                      <a:r>
                        <a:rPr lang="ru-RU" sz="1300" b="1" dirty="0"/>
                        <a:t> провинции, 12.09.1773; ОГАОО, ф. 3, оп.1, д.137, ЛЛ. 259 – 259 об.</a:t>
                      </a:r>
                      <a:br>
                        <a:rPr lang="ru-RU" sz="1300" b="1" dirty="0"/>
                      </a:br>
                      <a:endParaRPr lang="ru-RU" sz="13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3191">
                <a:tc>
                  <a:txBody>
                    <a:bodyPr/>
                    <a:lstStyle/>
                    <a:p>
                      <a:r>
                        <a:rPr lang="ru-RU" sz="1300" kern="1200" dirty="0">
                          <a:effectLst/>
                        </a:rPr>
                        <a:t>Реквизиты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Адресат: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реченную ратушу (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Исетскую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?)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Авторы: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Купцы Иван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Боровинский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Иван Егоров, Ефим Сапожников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документа - посередине: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доношение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(с большой буквы)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- внизу справа: 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иовсем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том 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миловстишу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резолецие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учинит»</a:t>
                      </a:r>
                    </a:p>
                    <a:p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Купцы Иван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Боровинский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Иван Егоров, Ефим Сапожников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составления </a:t>
                      </a:r>
                      <a:r>
                        <a:rPr lang="ru-RU" sz="13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доношения</a:t>
                      </a: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сентября 1773 </a:t>
                      </a:r>
                      <a:r>
                        <a:rPr lang="ru-RU" sz="13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</a:t>
                      </a:r>
                      <a:endParaRPr lang="ru-RU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регистратора - на обороте внизу справа: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подканцелярист Дорофей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Рышков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получения: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Надпись кому и куда направить документ: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</a:p>
                    <a:p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Исходящий номер - на обороте внизу слева: 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1793">
                <a:tc>
                  <a:txBody>
                    <a:bodyPr/>
                    <a:lstStyle/>
                    <a:p>
                      <a:r>
                        <a:rPr lang="ru-RU" sz="1300" kern="1200" dirty="0">
                          <a:effectLst/>
                        </a:rPr>
                        <a:t>Структура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о недостатке сала в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Исетской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провинции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Вводная часть: 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сего числа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вподанном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вреченнуе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ратушу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отчилябинскихъ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купцовъ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Iвана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Боровинского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Iвана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Егоров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даефима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сапожникова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доношенiи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написано.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Посиледе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Указом Ея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iмператорскаво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величества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напималися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они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вгородъ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чилябинскъ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купечества... </a:t>
                      </a:r>
                      <a:br>
                        <a:rPr lang="ru-RU" sz="1300" dirty="0"/>
                      </a:br>
                      <a:r>
                        <a:rPr lang="ru-RU" sz="13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Основная часть: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ахотяде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вздешнеи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правинцiи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враsныхъ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местахъ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Продается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вноябре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декабре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мцахъ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некоторая часть говяжьего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Iбараньего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сала.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нооное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купить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недостается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потому что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приезжаетъ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iзразных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апобольшеи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части Екатеринбургского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вьдомства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крестьяне.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iоное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выкупаетъ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iпродаетъ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купцамъ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отпуску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кпортам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Iтемъде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чинятъ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краннее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предобиждение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iвторгу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поновости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здешняго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места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Помешателство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br>
                        <a:rPr lang="ru-RU" sz="1300" dirty="0"/>
                      </a:br>
                      <a:r>
                        <a:rPr lang="ru-RU" sz="13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Заключительная часть: 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Того ради Вашему Высокопревосходительству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чилябинская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ратуша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всепочтиъннишие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Представляет просит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iсетской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правинциалной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канцелярiи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повЕлетъ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чтобъ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оноя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чрезъ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посланья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отсебя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управтельные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канцелярiи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Указы Екатеринбургским также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iпротчим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крестьянамъ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iногороднымъ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купцамъ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вуеsде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iсетской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правинцiи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кроме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здешнихъ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купцовъ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сала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покупатъ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iперепродавыватъ</a:t>
                      </a:r>
                      <a:r>
                        <a:rPr lang="ru-RU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запретила… </a:t>
                      </a:r>
                      <a:r>
                        <a:rPr lang="en-US" sz="13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овсем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том 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миловстишу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резолецие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учинит</a:t>
                      </a:r>
                    </a:p>
                    <a:p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34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Эволюция </a:t>
            </a:r>
            <a:r>
              <a:rPr lang="ru-RU" dirty="0" err="1"/>
              <a:t>доношения</a:t>
            </a:r>
            <a:r>
              <a:rPr lang="ru-RU" dirty="0"/>
              <a:t> до «донесения» и «докладной записки» (</a:t>
            </a:r>
            <a:r>
              <a:rPr lang="en-US" dirty="0"/>
              <a:t>XIX</a:t>
            </a:r>
            <a:r>
              <a:rPr lang="ru-RU" dirty="0"/>
              <a:t> - нач. </a:t>
            </a:r>
            <a:r>
              <a:rPr lang="en-US" dirty="0"/>
              <a:t>XX </a:t>
            </a:r>
            <a:r>
              <a:rPr lang="ru-RU" dirty="0"/>
              <a:t>вв.)</a:t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3"/>
          </p:nvPr>
        </p:nvSpPr>
        <p:spPr>
          <a:xfrm>
            <a:off x="1465101" y="2331720"/>
            <a:ext cx="10149840" cy="345643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 Подход В.Д. Назаровой</a:t>
            </a:r>
            <a:r>
              <a:rPr lang="en-US" b="1" dirty="0"/>
              <a:t> </a:t>
            </a:r>
            <a:r>
              <a:rPr lang="ru-RU" b="1" dirty="0"/>
              <a:t>(Эволюция делопроизводства / Форма):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Эволюционирует из «</a:t>
            </a:r>
            <a:r>
              <a:rPr lang="ru-RU" dirty="0" err="1"/>
              <a:t>доношения</a:t>
            </a:r>
            <a:r>
              <a:rPr lang="ru-RU" dirty="0"/>
              <a:t>» (</a:t>
            </a:r>
            <a:r>
              <a:rPr lang="en-US" dirty="0"/>
              <a:t>XVIII</a:t>
            </a:r>
            <a:r>
              <a:rPr lang="ru-RU" dirty="0"/>
              <a:t> в.) в «донесение» и «докладную записку» (</a:t>
            </a:r>
            <a:r>
              <a:rPr lang="en-US" dirty="0"/>
              <a:t>XIX</a:t>
            </a:r>
            <a:r>
              <a:rPr lang="ru-RU" dirty="0"/>
              <a:t> в.). В </a:t>
            </a:r>
            <a:r>
              <a:rPr lang="en-US" dirty="0"/>
              <a:t>XIX</a:t>
            </a:r>
            <a:r>
              <a:rPr lang="ru-RU" dirty="0"/>
              <a:t> в. сочетает черты формальной и неформальной коммуникации.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Сообщение от нижестоящего к вышестоящему (изначально), позже – информирование руководства для принятия решения.</a:t>
            </a:r>
          </a:p>
          <a:p>
            <a:r>
              <a:rPr lang="ru-RU" b="1" dirty="0"/>
              <a:t>Подход К.А. Соловьева</a:t>
            </a:r>
            <a:r>
              <a:rPr lang="en-US" b="1" dirty="0"/>
              <a:t> </a:t>
            </a:r>
            <a:r>
              <a:rPr lang="ru-RU" b="1" dirty="0"/>
              <a:t>(Управленческая коммуникация / Содержание):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«Записка» как инициативный документ (не по запросу сверху), сочетающий формальные и неформальные черты.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Легитимация предложений через отсылку к общепризнанным истинам и побуждение адресата к действию.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869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7205" y="312312"/>
            <a:ext cx="10149840" cy="499057"/>
          </a:xfrm>
        </p:spPr>
        <p:txBody>
          <a:bodyPr>
            <a:normAutofit/>
          </a:bodyPr>
          <a:lstStyle/>
          <a:p>
            <a:r>
              <a:rPr lang="ru-RU" sz="2000" dirty="0"/>
              <a:t>Структура </a:t>
            </a:r>
            <a:r>
              <a:rPr lang="ru-RU" sz="2000" dirty="0" err="1"/>
              <a:t>доносения</a:t>
            </a:r>
            <a:r>
              <a:rPr lang="ru-RU" sz="2000" dirty="0"/>
              <a:t> и докладной записки в </a:t>
            </a:r>
            <a:r>
              <a:rPr lang="en-US" sz="2000" dirty="0"/>
              <a:t>xix – </a:t>
            </a:r>
            <a:r>
              <a:rPr lang="ru-RU" sz="2000" dirty="0"/>
              <a:t>нач. </a:t>
            </a:r>
            <a:r>
              <a:rPr lang="en-US" sz="2000" dirty="0"/>
              <a:t>Xx </a:t>
            </a:r>
            <a:r>
              <a:rPr lang="ru-RU" sz="2000" dirty="0"/>
              <a:t>вв.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814648827"/>
              </p:ext>
            </p:extLst>
          </p:nvPr>
        </p:nvGraphicFramePr>
        <p:xfrm>
          <a:off x="1306569" y="978794"/>
          <a:ext cx="10150476" cy="5151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83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документа 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Соловьеву К.А.: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документа по Назаровой В.Д.: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реквизиты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Вводная часть («начальная истина») </a:t>
                      </a:r>
                      <a:r>
                        <a:rPr lang="ru-RU" sz="1600" dirty="0"/>
                        <a:t>–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теоретическое обоснование, отсылка к базовым принципам (например, «общее благо»).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Основная часть (анализ):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Выделение ключевых проблем (по пунктам).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Набор предлагаемых решений (управленческие действия).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 Заключение: Побудительно-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восхвалительная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часть (мотивация адресата).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 Адресат (посередине наверху).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 Автор (ниже адресата).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 Название документа (посередине).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 Текст с просьбой/изложением.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 Подпись автора.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 Дата составления.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 Отметки о получении и регистрации (штампы).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изложения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Логически выстроенное рассуждение: от аксиомы («начальной истины») через выявление недостатков к конкретным предложениям.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с просьбой или кратким изложением вопроса.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67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7205" y="312312"/>
            <a:ext cx="10149840" cy="499057"/>
          </a:xfrm>
        </p:spPr>
        <p:txBody>
          <a:bodyPr>
            <a:normAutofit/>
          </a:bodyPr>
          <a:lstStyle/>
          <a:p>
            <a:r>
              <a:rPr lang="ru-RU" sz="2000" dirty="0"/>
              <a:t>Структура </a:t>
            </a:r>
            <a:r>
              <a:rPr lang="ru-RU" sz="2000" dirty="0" err="1"/>
              <a:t>доносения</a:t>
            </a:r>
            <a:r>
              <a:rPr lang="ru-RU" sz="2000" dirty="0"/>
              <a:t> и докладной записки в </a:t>
            </a:r>
            <a:r>
              <a:rPr lang="en-US" sz="2000" dirty="0"/>
              <a:t>xix – </a:t>
            </a:r>
            <a:r>
              <a:rPr lang="ru-RU" sz="2000" dirty="0"/>
              <a:t>нач. </a:t>
            </a:r>
            <a:r>
              <a:rPr lang="en-US" sz="2000" dirty="0"/>
              <a:t>Xx </a:t>
            </a:r>
            <a:r>
              <a:rPr lang="ru-RU" sz="2000" dirty="0"/>
              <a:t>вв.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219882516"/>
              </p:ext>
            </p:extLst>
          </p:nvPr>
        </p:nvGraphicFramePr>
        <p:xfrm>
          <a:off x="1307205" y="1803042"/>
          <a:ext cx="10150476" cy="2682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83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Параметры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документа 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Соловьеву К.А.: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Структура документа по Назаровой В.Д.: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Содержательная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Аналитическая записка. Содержит не только проблему, но и ее обоснование (от общего к частному), а также варианты решения.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Фиксация факта, события или просьбы.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Строгая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иерархичность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подчиненный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→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начальник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Итоговая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Инструмент стратегической коммуникации и убеждения.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Инструмент служебной переписки и делопроизводства.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090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10149840" cy="644236"/>
          </a:xfrm>
        </p:spPr>
        <p:txBody>
          <a:bodyPr>
            <a:noAutofit/>
          </a:bodyPr>
          <a:lstStyle/>
          <a:p>
            <a:r>
              <a:rPr lang="ru-RU" sz="2000" dirty="0"/>
              <a:t>Язык и этикет официальной «записки» (II пол. XVIII в.)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555675334"/>
              </p:ext>
            </p:extLst>
          </p:nvPr>
        </p:nvGraphicFramePr>
        <p:xfrm>
          <a:off x="1244810" y="1342718"/>
          <a:ext cx="10148888" cy="4699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74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4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Аспект оформления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Правила, клише и примеры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Иерархия обращений (Титулование)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Обращение строго по должности и чину в соответствии с «Табелью о рангах»: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Ваше Высокопревосходительство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 чинам 1-2 класса (генералы, канцлеры).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Ваше Превосходительство 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чинам 3-4 класса.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Ваше Высокородие 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чинам 5-7 класса.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Форма: «Ваше Высокопревосходительство, милостивый государь!»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Самоуничижительные формулы (Автор)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Подчеркивание подчиненного положения для демонстрации почтения: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«Имею честь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всепокорнейше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донести...»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«Прибегаю к Вашему Высокопревосходительству с покорнейшею просьбою...»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«...вашего высокопревосходительства всепокорнейший слуга».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Клише: «Осмеливаюсь утруждать...», «Долгом почитаю донести...»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935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10149840" cy="644236"/>
          </a:xfrm>
        </p:spPr>
        <p:txBody>
          <a:bodyPr>
            <a:noAutofit/>
          </a:bodyPr>
          <a:lstStyle/>
          <a:p>
            <a:r>
              <a:rPr lang="ru-RU" sz="2000" dirty="0"/>
              <a:t>Язык и этикет официальной «записки» (II пол. XVIII в.)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360510129"/>
              </p:ext>
            </p:extLst>
          </p:nvPr>
        </p:nvGraphicFramePr>
        <p:xfrm>
          <a:off x="1371600" y="1466704"/>
          <a:ext cx="10148888" cy="40847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74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4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Аспект оформления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Правила, клише и примеры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Этикетные обороты (Начало)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Стандартный зачин: «Во исполнение Высочайшего повеления...» / «По указу Ея Императорского Величества...»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Инициативный зачин: «Ваше Высокопревосходительство, во усердии моем к пользе общей приемлю смелость представить...»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468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Этикетные обороты (Заключение)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Устойчивые формулы заверения в преданности и почтении: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«С глубочайшим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высокопочитанием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совершенною преданностью честь имею пребыть...»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«...Вашего Высокопревосходительства всепокорнейшим слугою».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«...покорнейший и усерднейший слуга».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679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10149840" cy="644236"/>
          </a:xfrm>
        </p:spPr>
        <p:txBody>
          <a:bodyPr>
            <a:noAutofit/>
          </a:bodyPr>
          <a:lstStyle/>
          <a:p>
            <a:r>
              <a:rPr lang="ru-RU" sz="2000" dirty="0"/>
              <a:t>Язык и этикет официальной «записки» (II пол. XVIII в.)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344387316"/>
              </p:ext>
            </p:extLst>
          </p:nvPr>
        </p:nvGraphicFramePr>
        <p:xfrm>
          <a:off x="1371600" y="1466704"/>
          <a:ext cx="10148888" cy="4699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74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4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Аспект оформления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Правила, клише и примеры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Суперлятивы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(Преувеличения)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превосходной степени для усиления эффекта: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Всепокорнейше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«всеподданнейше», «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всеуниженно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«Покорнейше», «усерднейше», «нижайше».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Пример: «Прибегаю к вам с всепокорнейшею просьбою».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468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Языковая неоднородность (Стиль)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Сочетание 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книжно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-письменной и народно-разговорной речи (отражение живого языка эпохи):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Формы на «-ой/-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»: «Главной», «ученой», «статской» (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вм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главный, ученый).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Окончания «-у» в род. падеже: «из Университету», «для народу», «для отъезду», «при отъезде из 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Санктпетербурга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(в одном тексте может соседствовать с совр. формой).</a:t>
                      </a:r>
                      <a:b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 Разговорная лексика: «Понеже», «дабы» (книжн.) + «справка», «оплошка», «упущение» (разг.).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283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6083" y="5103103"/>
            <a:ext cx="5201296" cy="1343417"/>
          </a:xfrm>
        </p:spPr>
        <p:txBody>
          <a:bodyPr>
            <a:noAutofit/>
          </a:bodyPr>
          <a:lstStyle/>
          <a:p>
            <a:r>
              <a:rPr lang="ru-RU" sz="1800" dirty="0"/>
              <a:t>Копия с донесения в Департамент Горных и соляных дел об исправной отливке снарядов на Нижнетагильском заводе, 11.03.1814 г.; РГИА.Ф.37.Оп.3.Д.191.Л.1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758" y="685482"/>
            <a:ext cx="3751264" cy="5761038"/>
          </a:xfrm>
        </p:spPr>
      </p:pic>
    </p:spTree>
    <p:extLst>
      <p:ext uri="{BB962C8B-B14F-4D97-AF65-F5344CB8AC3E}">
        <p14:creationId xmlns:p14="http://schemas.microsoft.com/office/powerpoint/2010/main" val="2984776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115364"/>
              </p:ext>
            </p:extLst>
          </p:nvPr>
        </p:nvGraphicFramePr>
        <p:xfrm>
          <a:off x="1275121" y="273677"/>
          <a:ext cx="10272712" cy="61798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208">
                <a:tc>
                  <a:txBody>
                    <a:bodyPr/>
                    <a:lstStyle/>
                    <a:p>
                      <a:r>
                        <a:rPr lang="ru-RU" sz="125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50" b="1" dirty="0"/>
                        <a:t>Копия с донесения в Департамент Горных и соляных дел об исправной отливке снарядов на Нижнетагильском заводе, 11.03.1814 г.; РГИА.Ф.37.Оп.3.Д.191.Л.1</a:t>
                      </a:r>
                      <a:br>
                        <a:rPr lang="ru-RU" sz="1250" b="0" dirty="0"/>
                      </a:br>
                      <a:endParaRPr lang="ru-RU" sz="125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3191">
                <a:tc>
                  <a:txBody>
                    <a:bodyPr/>
                    <a:lstStyle/>
                    <a:p>
                      <a:r>
                        <a:rPr lang="ru-RU" sz="1250" kern="1200" dirty="0">
                          <a:effectLst/>
                        </a:rPr>
                        <a:t>Реквизиты</a:t>
                      </a:r>
                      <a:endParaRPr lang="ru-RU" sz="12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Адресат: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Департамент горных и соляных дел</a:t>
                      </a:r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Авторы: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порутчик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2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Капитаненко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документа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в тексте документа: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«для должного сведения копию с донесения...»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внизу по ширине текста:</a:t>
                      </a:r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5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Вицедиректор</a:t>
                      </a:r>
                      <a:r>
                        <a:rPr lang="ru-RU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Генерал- Майор </a:t>
                      </a:r>
                      <a:r>
                        <a:rPr lang="ru-RU" sz="125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Гогель</a:t>
                      </a:r>
                      <a:r>
                        <a:rPr lang="ru-RU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Начальник отделения Воронин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составления донесения: 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11.03.1814 г. 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получения: 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13 - 14.03.1814 г.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Скрепа (подпись регистратора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- внизу справа: сверил помощник столоначальника - подпись неразборчиво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Угловой штамп: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2692 на № 1818/468</a:t>
                      </a: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Министерство военное</a:t>
                      </a: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Департамент </a:t>
                      </a:r>
                      <a:r>
                        <a:rPr lang="ru-RU" sz="12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Артиллерийскийим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Отделение </a:t>
                      </a:r>
                      <a:r>
                        <a:rPr lang="en-US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Стол 2</a:t>
                      </a: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марта 1814.</a:t>
                      </a: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Исходящий № 2727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Далее надпись о назначении документа:</a:t>
                      </a:r>
                      <a:endParaRPr lang="ru-RU" sz="12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препровождением</a:t>
                      </a:r>
                    </a:p>
                    <a:p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Копии с донесения </a:t>
                      </a:r>
                      <a:r>
                        <a:rPr lang="ru-RU" sz="12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порутчика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Капитаненки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 исправности отливки на Нижнетагильском заводе снарядов.</a:t>
                      </a:r>
                    </a:p>
                    <a:p>
                      <a:r>
                        <a:rPr lang="ru-RU" sz="12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верхнем правом углу надпись:</a:t>
                      </a:r>
                      <a:r>
                        <a:rPr lang="ru-RU" sz="12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Копия 1.</a:t>
                      </a:r>
                      <a:endParaRPr lang="ru-RU" sz="12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521">
                <a:tc>
                  <a:txBody>
                    <a:bodyPr/>
                    <a:lstStyle/>
                    <a:p>
                      <a:r>
                        <a:rPr lang="ru-RU" sz="1250" kern="1200" dirty="0">
                          <a:effectLst/>
                        </a:rPr>
                        <a:t>Структура</a:t>
                      </a:r>
                      <a:endParaRPr lang="ru-RU" sz="12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50" dirty="0"/>
                        <a:t>Текст с изложением</a:t>
                      </a:r>
                      <a:r>
                        <a:rPr lang="ru-RU" sz="1250" baseline="0" dirty="0"/>
                        <a:t> вопроса (доклада)</a:t>
                      </a:r>
                      <a:r>
                        <a:rPr lang="ru-RU" sz="1250" dirty="0"/>
                        <a:t>: </a:t>
                      </a:r>
                      <a:r>
                        <a:rPr lang="ru-RU" sz="1250" dirty="0" err="1"/>
                        <a:t>Артеллер</a:t>
                      </a:r>
                      <a:r>
                        <a:rPr lang="en-US" sz="1250" dirty="0" err="1"/>
                        <a:t>i</a:t>
                      </a:r>
                      <a:r>
                        <a:rPr lang="ru-RU" sz="1250" dirty="0"/>
                        <a:t>иск</a:t>
                      </a:r>
                      <a:r>
                        <a:rPr lang="en-US" sz="1250" dirty="0" err="1"/>
                        <a:t>i</a:t>
                      </a:r>
                      <a:r>
                        <a:rPr lang="ru-RU" sz="1250" dirty="0"/>
                        <a:t>и департамент </a:t>
                      </a:r>
                      <a:r>
                        <a:rPr lang="ru-RU" sz="1250" dirty="0" err="1"/>
                        <a:t>препровождаетъ</a:t>
                      </a:r>
                      <a:r>
                        <a:rPr lang="ru-RU" sz="1250" dirty="0"/>
                        <a:t> </a:t>
                      </a:r>
                      <a:r>
                        <a:rPr lang="ru-RU" sz="1250" dirty="0" err="1"/>
                        <a:t>присемъ</a:t>
                      </a:r>
                      <a:r>
                        <a:rPr lang="ru-RU" sz="1250" dirty="0"/>
                        <a:t> в </a:t>
                      </a:r>
                      <a:r>
                        <a:rPr lang="ru-RU" sz="1250" dirty="0" err="1"/>
                        <a:t>Департаментъ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Горныхъ</a:t>
                      </a:r>
                      <a:r>
                        <a:rPr lang="ru-RU" sz="1250" baseline="0" dirty="0"/>
                        <a:t> и </a:t>
                      </a:r>
                      <a:r>
                        <a:rPr lang="ru-RU" sz="1250" baseline="0" dirty="0" err="1"/>
                        <a:t>соляныхъ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делъ</a:t>
                      </a:r>
                      <a:r>
                        <a:rPr lang="ru-RU" sz="1250" baseline="0" dirty="0"/>
                        <a:t> для должного сведен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я Коп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ю </a:t>
                      </a:r>
                      <a:r>
                        <a:rPr lang="ru-RU" sz="1250" baseline="0" dirty="0" err="1"/>
                        <a:t>съ</a:t>
                      </a:r>
                      <a:r>
                        <a:rPr lang="ru-RU" sz="1250" baseline="0" dirty="0"/>
                        <a:t> донесен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я </a:t>
                      </a:r>
                      <a:r>
                        <a:rPr lang="ru-RU" sz="1250" baseline="0" dirty="0" err="1"/>
                        <a:t>полученаго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отънаходящегося</a:t>
                      </a:r>
                      <a:r>
                        <a:rPr lang="ru-RU" sz="1250" baseline="0" dirty="0"/>
                        <a:t> на </a:t>
                      </a:r>
                      <a:r>
                        <a:rPr lang="ru-RU" sz="1250" baseline="0" dirty="0" err="1"/>
                        <a:t>нижнетаглильскомъ</a:t>
                      </a:r>
                      <a:r>
                        <a:rPr lang="ru-RU" sz="1250" baseline="0" dirty="0"/>
                        <a:t> заводе у </a:t>
                      </a:r>
                      <a:r>
                        <a:rPr lang="ru-RU" sz="1250" baseline="0" dirty="0" err="1"/>
                        <a:t>пр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 err="1"/>
                        <a:t>ема</a:t>
                      </a:r>
                      <a:r>
                        <a:rPr lang="ru-RU" sz="1250" baseline="0" dirty="0"/>
                        <a:t> снарядов </a:t>
                      </a:r>
                      <a:r>
                        <a:rPr lang="ru-RU" sz="1250" baseline="0" dirty="0" err="1"/>
                        <a:t>Артеллер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и </a:t>
                      </a:r>
                      <a:r>
                        <a:rPr lang="ru-RU" sz="1250" baseline="0" dirty="0" err="1"/>
                        <a:t>порутчика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Капитаненки</a:t>
                      </a:r>
                      <a:r>
                        <a:rPr lang="ru-RU" sz="1250" baseline="0" dirty="0"/>
                        <a:t>?, о исправной </a:t>
                      </a:r>
                      <a:r>
                        <a:rPr lang="ru-RU" sz="1250" baseline="0" dirty="0" err="1"/>
                        <a:t>отоивке</a:t>
                      </a:r>
                      <a:r>
                        <a:rPr lang="ru-RU" sz="1250" baseline="0" dirty="0"/>
                        <a:t> - </a:t>
                      </a:r>
                      <a:r>
                        <a:rPr lang="ru-RU" sz="1250" baseline="0" dirty="0" err="1"/>
                        <a:t>помянтутого</a:t>
                      </a:r>
                      <a:r>
                        <a:rPr lang="ru-RU" sz="1250" baseline="0" dirty="0"/>
                        <a:t> завода </a:t>
                      </a:r>
                      <a:r>
                        <a:rPr lang="ru-RU" sz="1250" baseline="0" dirty="0" err="1"/>
                        <a:t>причемъ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почитаетъ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долгомъ</a:t>
                      </a:r>
                      <a:r>
                        <a:rPr lang="ru-RU" sz="1250" baseline="0" dirty="0"/>
                        <a:t> присовокупить что излишне </a:t>
                      </a:r>
                      <a:r>
                        <a:rPr lang="ru-RU" sz="1250" baseline="0" dirty="0" err="1"/>
                        <a:t>отлтитые</a:t>
                      </a:r>
                      <a:r>
                        <a:rPr lang="ru-RU" sz="1250" baseline="0" dirty="0"/>
                        <a:t> на </a:t>
                      </a:r>
                      <a:r>
                        <a:rPr lang="ru-RU" sz="1250" baseline="0" dirty="0" err="1"/>
                        <a:t>семъ</a:t>
                      </a:r>
                      <a:r>
                        <a:rPr lang="ru-RU" sz="1250" baseline="0" dirty="0"/>
                        <a:t> заводе снаряды </a:t>
                      </a:r>
                      <a:r>
                        <a:rPr lang="ru-RU" sz="1250" baseline="0" dirty="0" err="1"/>
                        <a:t>Департаментъ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Артеллер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иск</a:t>
                      </a:r>
                      <a:r>
                        <a:rPr lang="en-US" sz="1250" baseline="0" dirty="0" err="1"/>
                        <a:t>i</a:t>
                      </a:r>
                      <a:r>
                        <a:rPr lang="ru-RU" sz="1250" baseline="0" dirty="0"/>
                        <a:t>и </a:t>
                      </a:r>
                      <a:r>
                        <a:rPr lang="ru-RU" sz="1250" baseline="0" dirty="0" err="1"/>
                        <a:t>назначитъ</a:t>
                      </a:r>
                      <a:r>
                        <a:rPr lang="ru-RU" sz="1250" baseline="0" dirty="0"/>
                        <a:t> </a:t>
                      </a:r>
                      <a:r>
                        <a:rPr lang="ru-RU" sz="1250" baseline="0" dirty="0" err="1"/>
                        <a:t>отправитъ</a:t>
                      </a:r>
                      <a:r>
                        <a:rPr lang="ru-RU" sz="1250" baseline="0" dirty="0"/>
                        <a:t> в </a:t>
                      </a:r>
                      <a:r>
                        <a:rPr lang="ru-RU" sz="1250" baseline="0" dirty="0" err="1"/>
                        <a:t>городъ</a:t>
                      </a:r>
                      <a:r>
                        <a:rPr lang="ru-RU" sz="1250" baseline="0" dirty="0"/>
                        <a:t> Калугу. Подлинное подписали: </a:t>
                      </a:r>
                      <a:r>
                        <a:rPr lang="ru-RU" sz="1250" baseline="0" dirty="0" err="1"/>
                        <a:t>Вицедиректор</a:t>
                      </a:r>
                      <a:r>
                        <a:rPr lang="ru-RU" sz="1250" baseline="0" dirty="0"/>
                        <a:t> Генерал- Майор </a:t>
                      </a:r>
                      <a:r>
                        <a:rPr lang="ru-RU" sz="1250" baseline="0" dirty="0" err="1"/>
                        <a:t>Гогель</a:t>
                      </a:r>
                      <a:r>
                        <a:rPr lang="ru-RU" sz="1250" baseline="0" dirty="0"/>
                        <a:t>, Начальник отделения Воронин</a:t>
                      </a:r>
                      <a:endParaRPr lang="ru-RU" sz="12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724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5642" y="5209373"/>
            <a:ext cx="4297680" cy="1388277"/>
          </a:xfrm>
        </p:spPr>
        <p:txBody>
          <a:bodyPr>
            <a:noAutofit/>
          </a:bodyPr>
          <a:lstStyle/>
          <a:p>
            <a:pPr fontAlgn="t"/>
            <a:r>
              <a:rPr lang="ru-RU" sz="1400" dirty="0"/>
              <a:t>Донесение полковника Васильева начальнику штаба Корпуса жандармов генералу Л.В. </a:t>
            </a:r>
            <a:r>
              <a:rPr lang="ru-RU" sz="1400" dirty="0" err="1"/>
              <a:t>Дубельту</a:t>
            </a:r>
            <a:r>
              <a:rPr lang="ru-RU" sz="1400" dirty="0"/>
              <a:t> об исполнении приговора над петрашевцами.</a:t>
            </a:r>
            <a:br>
              <a:rPr lang="ru-RU" sz="1400" dirty="0"/>
            </a:br>
            <a:r>
              <a:rPr lang="ru-RU" sz="1400" dirty="0"/>
              <a:t>22 декабря 1849 г.</a:t>
            </a:r>
            <a:br>
              <a:rPr lang="ru-RU" sz="1400" dirty="0"/>
            </a:br>
            <a:r>
              <a:rPr lang="ru-RU" sz="1400" dirty="0"/>
              <a:t>ГА РФ. Ф. 109. 1 </a:t>
            </a:r>
            <a:r>
              <a:rPr lang="ru-RU" sz="1400" dirty="0" err="1"/>
              <a:t>эксп</a:t>
            </a:r>
            <a:r>
              <a:rPr lang="ru-RU" sz="1400" dirty="0"/>
              <a:t>. 1849 г. Д. 214. Ч. 142. Л. 310.</a:t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524" y="836613"/>
            <a:ext cx="4006539" cy="57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62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417238"/>
              </p:ext>
            </p:extLst>
          </p:nvPr>
        </p:nvGraphicFramePr>
        <p:xfrm>
          <a:off x="1275121" y="273677"/>
          <a:ext cx="10272712" cy="6126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0965">
                <a:tc>
                  <a:txBody>
                    <a:bodyPr/>
                    <a:lstStyle/>
                    <a:p>
                      <a:r>
                        <a:rPr lang="ru-RU" sz="160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Донесение полковника Васильева начальнику штаба Корпуса жандармов генералу Л.В. </a:t>
                      </a:r>
                      <a:r>
                        <a:rPr lang="ru-RU" sz="1600" b="1" dirty="0" err="1"/>
                        <a:t>Дубельту</a:t>
                      </a:r>
                      <a:r>
                        <a:rPr lang="ru-RU" sz="1600" b="1" dirty="0"/>
                        <a:t> об исполнении приговора над петрашевцами.</a:t>
                      </a:r>
                      <a:br>
                        <a:rPr lang="ru-RU" sz="1600" b="1" dirty="0"/>
                      </a:br>
                      <a:r>
                        <a:rPr lang="ru-RU" sz="1600" b="1" dirty="0"/>
                        <a:t>22 декабря 1849 г.</a:t>
                      </a:r>
                      <a:br>
                        <a:rPr lang="ru-RU" sz="1600" b="1" dirty="0"/>
                      </a:br>
                      <a:r>
                        <a:rPr lang="ru-RU" sz="1600" b="1" dirty="0"/>
                        <a:t>ГА РФ. Ф. 109. 1 </a:t>
                      </a:r>
                      <a:r>
                        <a:rPr lang="ru-RU" sz="1600" b="1" dirty="0" err="1"/>
                        <a:t>эксп</a:t>
                      </a:r>
                      <a:r>
                        <a:rPr lang="ru-RU" sz="1600" b="1" dirty="0"/>
                        <a:t>. 1849 г. Д. 214. Ч. 142. Л. 310.</a:t>
                      </a:r>
                      <a:br>
                        <a:rPr lang="ru-RU" sz="1600" b="0" dirty="0"/>
                      </a:b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3191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Реквизиты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Адресат: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Его превосходительству господину начальнику Штаба Корпуса жандармов господину генерал-лейтенанту и кавалеру Леонтию Васильевичу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Дубельту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Авторы: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Полковник Васильев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документа - в тексте документа: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«Исполняя предписание Вашего превосходительства,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почтительнейше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донести честь имею...»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- внизу по ширине текста: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Полковник Васильев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составления донесения: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декабря 1849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448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Структура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Текст с изложением</a:t>
                      </a:r>
                      <a:r>
                        <a:rPr lang="ru-RU" sz="1600" baseline="0" dirty="0"/>
                        <a:t> вопроса (доклада):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«Исполняя предписание Вашего превосходительства,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почтительнейше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донести честь имею: Исключая Б[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уташевича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]-Петрашевского, старавшегося выказать глупую браваду, сказавшего даже: «Как мы смешны в этих костюмах!»… А господин комендант слишком и даже неделикатно торопил священника, особливо, когда он исповедовал преступника; должно было это делать религиозно или вовсе не делать. Вышла одно проформа.</a:t>
                      </a:r>
                    </a:p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Полковник Васильев</a:t>
                      </a:r>
                    </a:p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1848. Декабря 22 дня.</a:t>
                      </a:r>
                    </a:p>
                    <a:p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Его превосходительству господину начальнику Штаба Корпуса жандармов господину генерал-лейтенанту и кавалеру Леонтию Васильевичу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Дубельту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.»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009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989" y="5886450"/>
            <a:ext cx="8884711" cy="669333"/>
          </a:xfrm>
        </p:spPr>
        <p:txBody>
          <a:bodyPr>
            <a:noAutofit/>
          </a:bodyPr>
          <a:lstStyle/>
          <a:p>
            <a:r>
              <a:rPr lang="ru-RU" sz="1200" dirty="0"/>
              <a:t>Докладная записка, составленная горным инженером статским советником А.А. Крупским, начальнику Алтайского округа А.Ф. </a:t>
            </a:r>
            <a:r>
              <a:rPr lang="ru-RU" sz="1200" dirty="0" err="1"/>
              <a:t>Кублицкому</a:t>
            </a:r>
            <a:r>
              <a:rPr lang="ru-RU" sz="1200" dirty="0"/>
              <a:t>-Пиоттуху по результатам оценки имущества, арендованного у Кабинета Его Императорского Величества; ГААК, ф.4, оп.1, д.1510, ЛЛ, 247 – 248. </a:t>
            </a:r>
            <a:br>
              <a:rPr lang="ru-RU" sz="1200" dirty="0"/>
            </a:br>
            <a:endParaRPr lang="ru-RU" sz="1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020" y="114298"/>
            <a:ext cx="3317166" cy="53530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209" y="114299"/>
            <a:ext cx="3364811" cy="5353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89" y="114299"/>
            <a:ext cx="3376220" cy="53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16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224750"/>
              </p:ext>
            </p:extLst>
          </p:nvPr>
        </p:nvGraphicFramePr>
        <p:xfrm>
          <a:off x="1321615" y="318762"/>
          <a:ext cx="10272712" cy="6370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0965">
                <a:tc>
                  <a:txBody>
                    <a:bodyPr/>
                    <a:lstStyle/>
                    <a:p>
                      <a:r>
                        <a:rPr lang="ru-RU" sz="160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ДОКЛАДНАЯ ЗАПИСКА, СОСТАВЛЕННАЯ ГОРНЫМ ИНЖЕНЕРОМ СТАТСКИМ СОВЕТНИКОМ А.А. КРУПСКИМ, НАЧАЛЬНИКУ АЛТАЙСКОГО ОКРУГА А.Ф. КУБЛИЦКОМУ-ПИОТТУХУ ПО РЕЗУЛЬТАТАМ ОЦЕНКИ ИМУЩЕСТВА, АРЕНДОВАННОГО У КАБИНЕТА ЕГО ИМПЕРАТОРСКОГО ВЕЛИЧЕСТВА; ГААК, Ф.4, ОП.1, Д.1510, ЛЛ, 247 – 248.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3191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Реквизиты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Адресат: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Начальник Алтайского округа А.Ф.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Кублицкому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-Пиоттуху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Авторы:  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Горный инженер, Статский советник А.А. Крупский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документа - по центру: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«Докладная записка»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- внизу по ширине текста: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Горный инженер А. Крупский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составления докладной записки: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сентября 1900 года. 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получения: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Сентября 1900 года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Скрепа (подпись регистратора):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Резолюция к исполнению (вверху слева):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разборчиво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762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Структура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Текст с изложением</a:t>
                      </a:r>
                      <a:r>
                        <a:rPr lang="ru-RU" sz="1600" baseline="0" dirty="0"/>
                        <a:t> вопроса (доклада): «</a:t>
                      </a:r>
                      <a:r>
                        <a:rPr lang="ru-RU" sz="1600" baseline="0" dirty="0" err="1"/>
                        <a:t>Переоцънка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Гурьевскаго</a:t>
                      </a:r>
                      <a:r>
                        <a:rPr lang="ru-RU" sz="1600" baseline="0" dirty="0"/>
                        <a:t> завода, </a:t>
                      </a:r>
                      <a:r>
                        <a:rPr lang="ru-RU" sz="1600" baseline="0" dirty="0" err="1"/>
                        <a:t>Кольчугинской</a:t>
                      </a:r>
                      <a:r>
                        <a:rPr lang="ru-RU" sz="1600" baseline="0" dirty="0"/>
                        <a:t> топи, </a:t>
                      </a:r>
                      <a:r>
                        <a:rPr lang="ru-RU" sz="1600" baseline="0" dirty="0" err="1"/>
                        <a:t>Тельбескаго</a:t>
                      </a:r>
                      <a:r>
                        <a:rPr lang="ru-RU" sz="1600" baseline="0" dirty="0"/>
                        <a:t> рудника и </a:t>
                      </a:r>
                      <a:r>
                        <a:rPr lang="ru-RU" sz="1600" baseline="0" dirty="0" err="1"/>
                        <a:t>желъзныхъ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пр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 err="1"/>
                        <a:t>исковъ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въ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Салаиръ</a:t>
                      </a:r>
                      <a:r>
                        <a:rPr lang="ru-RU" sz="1600" baseline="0" dirty="0"/>
                        <a:t>, </a:t>
                      </a:r>
                      <a:r>
                        <a:rPr lang="ru-RU" sz="1600" baseline="0" dirty="0" err="1"/>
                        <a:t>Араничевой</a:t>
                      </a:r>
                      <a:r>
                        <a:rPr lang="ru-RU" sz="1600" baseline="0" dirty="0"/>
                        <a:t> и </a:t>
                      </a:r>
                      <a:r>
                        <a:rPr lang="ru-RU" sz="1600" baseline="0" dirty="0" err="1"/>
                        <a:t>Багановой</a:t>
                      </a:r>
                      <a:r>
                        <a:rPr lang="ru-RU" sz="1600" baseline="0" dirty="0"/>
                        <a:t> и на </a:t>
                      </a:r>
                      <a:r>
                        <a:rPr lang="ru-RU" sz="1600" baseline="0" dirty="0" err="1"/>
                        <a:t>Юрманъ</a:t>
                      </a:r>
                      <a:r>
                        <a:rPr lang="ru-RU" sz="1600" baseline="0" dirty="0"/>
                        <a:t> произведена </a:t>
                      </a:r>
                      <a:r>
                        <a:rPr lang="ru-RU" sz="1600" baseline="0" dirty="0" err="1"/>
                        <a:t>нынъ</a:t>
                      </a:r>
                      <a:r>
                        <a:rPr lang="ru-RU" sz="1600" baseline="0" dirty="0"/>
                        <a:t> по </a:t>
                      </a:r>
                      <a:r>
                        <a:rPr lang="ru-RU" sz="1600" baseline="0" dirty="0" err="1"/>
                        <a:t>такимъ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жъ</a:t>
                      </a:r>
                      <a:r>
                        <a:rPr lang="ru-RU" sz="1600" baseline="0" dirty="0"/>
                        <a:t> положен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 err="1"/>
                        <a:t>ямъ</a:t>
                      </a:r>
                      <a:r>
                        <a:rPr lang="ru-RU" sz="1600" baseline="0" dirty="0"/>
                        <a:t>, </a:t>
                      </a:r>
                      <a:r>
                        <a:rPr lang="ru-RU" sz="1600" baseline="0" dirty="0" err="1"/>
                        <a:t>какъ</a:t>
                      </a:r>
                      <a:r>
                        <a:rPr lang="ru-RU" sz="1600" baseline="0" dirty="0"/>
                        <a:t> была произведена </a:t>
                      </a:r>
                      <a:r>
                        <a:rPr lang="ru-RU" sz="1600" baseline="0" dirty="0" err="1"/>
                        <a:t>оцъенка</a:t>
                      </a:r>
                      <a:r>
                        <a:rPr lang="ru-RU" sz="1600" baseline="0" dirty="0"/>
                        <a:t> имущества </a:t>
                      </a:r>
                      <a:r>
                        <a:rPr lang="ru-RU" sz="1600" baseline="0" dirty="0" err="1"/>
                        <a:t>этихъ</a:t>
                      </a:r>
                      <a:r>
                        <a:rPr lang="ru-RU" sz="1600" baseline="0" dirty="0"/>
                        <a:t> учрежден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/>
                        <a:t>й перед сдачею… « Далее текст поделен на 5 параграфов, где описывается имущество. Заключительная часть: «Польза </a:t>
                      </a:r>
                      <a:r>
                        <a:rPr lang="ru-RU" sz="1600" baseline="0" dirty="0" err="1"/>
                        <a:t>такъ</a:t>
                      </a:r>
                      <a:r>
                        <a:rPr lang="ru-RU" sz="1600" baseline="0" dirty="0"/>
                        <a:t> а не иначе, </a:t>
                      </a:r>
                      <a:r>
                        <a:rPr lang="ru-RU" sz="1600" baseline="0" dirty="0" err="1"/>
                        <a:t>составленныхъ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списоквъ</a:t>
                      </a:r>
                      <a:r>
                        <a:rPr lang="ru-RU" sz="1600" baseline="0" dirty="0"/>
                        <a:t> сказалась уже при </a:t>
                      </a:r>
                      <a:r>
                        <a:rPr lang="ru-RU" sz="1600" baseline="0" dirty="0" err="1"/>
                        <a:t>пр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 err="1"/>
                        <a:t>нят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/>
                        <a:t>и </a:t>
                      </a:r>
                      <a:r>
                        <a:rPr lang="ru-RU" sz="1600" baseline="0" dirty="0" err="1"/>
                        <a:t>подъ</a:t>
                      </a:r>
                      <a:r>
                        <a:rPr lang="ru-RU" sz="1600" baseline="0" dirty="0"/>
                        <a:t> охрану имущества Общества Восточно-</a:t>
                      </a:r>
                      <a:r>
                        <a:rPr lang="ru-RU" sz="1600" baseline="0" dirty="0" err="1"/>
                        <a:t>Сибирскихъ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заводовъ</a:t>
                      </a:r>
                      <a:r>
                        <a:rPr lang="ru-RU" sz="1600" baseline="0" dirty="0"/>
                        <a:t>. Второй </a:t>
                      </a:r>
                      <a:r>
                        <a:rPr lang="ru-RU" sz="1600" baseline="0" dirty="0" err="1"/>
                        <a:t>рядъ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такихъ</a:t>
                      </a:r>
                      <a:r>
                        <a:rPr lang="ru-RU" sz="1600" baseline="0" dirty="0"/>
                        <a:t> же </a:t>
                      </a:r>
                      <a:r>
                        <a:rPr lang="ru-RU" sz="1600" baseline="0" dirty="0" err="1"/>
                        <a:t>оцъеночныхъ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списковъ</a:t>
                      </a:r>
                      <a:r>
                        <a:rPr lang="ru-RU" sz="1600" baseline="0" dirty="0"/>
                        <a:t> с подлинными подписями </a:t>
                      </a:r>
                      <a:r>
                        <a:rPr lang="ru-RU" sz="1600" baseline="0" dirty="0" err="1"/>
                        <a:t>участвовавшихъ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лицъ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въ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оцънке</a:t>
                      </a:r>
                      <a:r>
                        <a:rPr lang="ru-RU" sz="1600" baseline="0" dirty="0"/>
                        <a:t> имущества </a:t>
                      </a:r>
                      <a:r>
                        <a:rPr lang="ru-RU" sz="1600" baseline="0" dirty="0" err="1"/>
                        <a:t>переданъ</a:t>
                      </a:r>
                      <a:r>
                        <a:rPr lang="ru-RU" sz="1600" baseline="0" dirty="0"/>
                        <a:t> Управляющему </a:t>
                      </a:r>
                      <a:r>
                        <a:rPr lang="ru-RU" sz="1600" baseline="0" dirty="0" err="1"/>
                        <a:t>предпр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 err="1"/>
                        <a:t>ят</a:t>
                      </a:r>
                      <a:r>
                        <a:rPr lang="en-US" sz="1600" baseline="0" dirty="0" err="1"/>
                        <a:t>i</a:t>
                      </a:r>
                      <a:r>
                        <a:rPr lang="ru-RU" sz="1600" baseline="0" dirty="0" err="1"/>
                        <a:t>ями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Общессва</a:t>
                      </a:r>
                      <a:r>
                        <a:rPr lang="ru-RU" sz="1600" baseline="0" dirty="0"/>
                        <a:t> Горному Инженеру  </a:t>
                      </a:r>
                      <a:r>
                        <a:rPr lang="ru-RU" sz="1600" baseline="0" dirty="0" err="1"/>
                        <a:t>Лифляндъ</a:t>
                      </a:r>
                      <a:r>
                        <a:rPr lang="ru-RU" sz="1600" baseline="0" dirty="0"/>
                        <a:t>».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425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251" y="5417017"/>
            <a:ext cx="5119490" cy="1121512"/>
          </a:xfrm>
        </p:spPr>
        <p:txBody>
          <a:bodyPr>
            <a:normAutofit/>
          </a:bodyPr>
          <a:lstStyle/>
          <a:p>
            <a:r>
              <a:rPr lang="ru-RU" sz="1800" dirty="0"/>
              <a:t>Докладная записка заместителю председателя </a:t>
            </a:r>
            <a:r>
              <a:rPr lang="ru-RU" sz="1800" dirty="0" err="1"/>
              <a:t>снк</a:t>
            </a:r>
            <a:r>
              <a:rPr lang="ru-RU" sz="1800" dirty="0"/>
              <a:t> </a:t>
            </a:r>
            <a:r>
              <a:rPr lang="ru-RU" sz="1800" dirty="0" err="1"/>
              <a:t>ссср</a:t>
            </a:r>
            <a:r>
              <a:rPr lang="ru-RU" sz="1800" dirty="0"/>
              <a:t> тов. Первухину </a:t>
            </a:r>
            <a:r>
              <a:rPr lang="ru-RU" sz="1800" dirty="0" err="1"/>
              <a:t>м.п</a:t>
            </a:r>
            <a:r>
              <a:rPr lang="ru-RU" sz="1800" dirty="0"/>
              <a:t>., 27.01.1942 г.; </a:t>
            </a:r>
            <a:r>
              <a:rPr lang="ru-RU" sz="1800" dirty="0" err="1"/>
              <a:t>пермгаспи</a:t>
            </a:r>
            <a:r>
              <a:rPr lang="ru-RU" sz="1800" dirty="0"/>
              <a:t>, ф. 1290, оп. 1, д. 374, л. 252.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79"/>
          <a:stretch/>
        </p:blipFill>
        <p:spPr>
          <a:xfrm rot="16200000">
            <a:off x="207860" y="1484117"/>
            <a:ext cx="6181045" cy="391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87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759770"/>
              </p:ext>
            </p:extLst>
          </p:nvPr>
        </p:nvGraphicFramePr>
        <p:xfrm>
          <a:off x="1306117" y="287766"/>
          <a:ext cx="10272712" cy="632587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91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5637">
                <a:tc>
                  <a:txBody>
                    <a:bodyPr/>
                    <a:lstStyle/>
                    <a:p>
                      <a:r>
                        <a:rPr lang="ru-RU" sz="1400" dirty="0"/>
                        <a:t>Документ / 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ДОКЛАДНАЯ ЗАПИСКА ЗАМЕСТИТЕЛЮ ПРЕДСЕДАТЕЛЯ СНК СССР ТОВ. ПЕРВУХИНУ М.П., 27.01.1942 Г.; ПЕРМГАСПИ, Ф. 1290, ОП. 1, Д. 374, Л. 252.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3191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Реквизиты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Адресат: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Заместителю председателя СНК СССР тов. Первухину М.П.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Авторы: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Секретарь Молотовского обкома ВКП /б/ Денисов Г.А.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документа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по центру: «Докладная записка»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Назначение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документа: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 производстве головок миномётных гильз на Краснокамском монетном дворе Наркомфина СССР»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Подпись - внизу: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Секретарь Молотовского обкома ВКП /б/ Денисов Г.А.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составления докладной записки: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января 1942 года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Исходящий номер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в-23с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 получения: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Скрепа (подпись регистратора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): отсутствует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Справка (написано от руки внизу документа):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подлинник вручен товарищу Первушину лично тов. Денисовым (далее - подпись)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762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Структура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о направлении заказа на изготовление 3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млн.штук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головок 16мм минометных гильз на Краснокамском монетном дворе. 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 производстве головок миномётных гильз на Краснокамском монетном дворе Наркомфина СССР.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целях обеспечения миномётными гильзами снаряжательных цехов завода № 98 НКАП СССР, по предложению Молотовского обкома ВКП(б) освоено производство головок железных миномётных 16 м/м. гильз на Краснокамском монетном дворе.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Возможности производства головок гильз определяются до трёх млн. штук в месяц. Картонная закрутка осуществляется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бумфабрикой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«Новая Ляля».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Обком ВКП(б) просит СНК СССР… 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Далее идут 3 параграфа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СЕКРЕТАРЬ МОЛОТОВСКОГО ОБКОМА ВКП(б) (Денисов)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Рукописная</a:t>
                      </a:r>
                      <a:r>
                        <a:rPr lang="ru-RU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правка: подлинник вручен т. Первухину, лично тов. Денисовым.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434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209281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918328"/>
            <a:ext cx="10149840" cy="5733610"/>
          </a:xfrm>
        </p:spPr>
        <p:txBody>
          <a:bodyPr>
            <a:noAutofit/>
          </a:bodyPr>
          <a:lstStyle/>
          <a:p>
            <a:r>
              <a:rPr lang="ru-RU" sz="1500" b="1" dirty="0"/>
              <a:t>Формат документа</a:t>
            </a:r>
          </a:p>
          <a:p>
            <a:r>
              <a:rPr lang="ru-RU" sz="1500" b="1" dirty="0"/>
              <a:t>XVIII век (1737, 1773):</a:t>
            </a:r>
            <a:endParaRPr lang="ru-RU" sz="1500" dirty="0"/>
          </a:p>
          <a:p>
            <a:pPr lvl="1"/>
            <a:r>
              <a:rPr lang="ru-RU" sz="1500" dirty="0"/>
              <a:t>Вид:</a:t>
            </a:r>
            <a:r>
              <a:rPr lang="ru-RU" sz="1500" i="0" dirty="0"/>
              <a:t> «</a:t>
            </a:r>
            <a:r>
              <a:rPr lang="ru-RU" sz="1500" i="0" dirty="0" err="1"/>
              <a:t>Доношение</a:t>
            </a:r>
            <a:r>
              <a:rPr lang="ru-RU" sz="1500" i="0" dirty="0"/>
              <a:t>» (универсальный жанр).</a:t>
            </a:r>
          </a:p>
          <a:p>
            <a:pPr lvl="1"/>
            <a:r>
              <a:rPr lang="ru-RU" sz="1500" dirty="0"/>
              <a:t>Структура:</a:t>
            </a:r>
            <a:r>
              <a:rPr lang="ru-RU" sz="1500" i="0" dirty="0"/>
              <a:t> Текст начинается с даты или сразу с сути; реквизиты (автор, адресат) часто вписаны в начало или конец текста.</a:t>
            </a:r>
          </a:p>
          <a:p>
            <a:pPr lvl="1"/>
            <a:r>
              <a:rPr lang="ru-RU" sz="1500" dirty="0"/>
              <a:t>Оформление:</a:t>
            </a:r>
            <a:r>
              <a:rPr lang="ru-RU" sz="1500" i="0" dirty="0"/>
              <a:t> Отсутствие унифицированных бланков. Присутствуют скрепы (подписи регистраторов) на обороте, отметки о получении («исходящий номер» проставляется от руки).</a:t>
            </a:r>
          </a:p>
          <a:p>
            <a:r>
              <a:rPr lang="ru-RU" sz="1500" b="1" dirty="0"/>
              <a:t>XIX век (1814, 1849):</a:t>
            </a:r>
            <a:endParaRPr lang="ru-RU" sz="1500" dirty="0"/>
          </a:p>
          <a:p>
            <a:pPr lvl="1"/>
            <a:r>
              <a:rPr lang="ru-RU" sz="1500" dirty="0"/>
              <a:t>Вид:</a:t>
            </a:r>
            <a:r>
              <a:rPr lang="ru-RU" sz="1500" i="0" dirty="0"/>
              <a:t> Появляются «Донесение» и «Копия с донесения».</a:t>
            </a:r>
          </a:p>
          <a:p>
            <a:pPr lvl="1"/>
            <a:r>
              <a:rPr lang="ru-RU" sz="1500" dirty="0"/>
              <a:t>Структура:</a:t>
            </a:r>
            <a:r>
              <a:rPr lang="ru-RU" sz="1500" i="0" dirty="0"/>
              <a:t> Четкое выделение </a:t>
            </a:r>
            <a:r>
              <a:rPr lang="ru-RU" sz="1500" b="1" i="0" dirty="0"/>
              <a:t>адресата</a:t>
            </a:r>
            <a:r>
              <a:rPr lang="ru-RU" sz="1500" i="0" dirty="0"/>
              <a:t> (титул, имя) в начале. Текст документа следует формуле: «Исполняя предписание... </a:t>
            </a:r>
            <a:r>
              <a:rPr lang="ru-RU" sz="1500" i="0" dirty="0" err="1"/>
              <a:t>почтительнейше</a:t>
            </a:r>
            <a:r>
              <a:rPr lang="ru-RU" sz="1500" i="0" dirty="0"/>
              <a:t> доношу...».</a:t>
            </a:r>
          </a:p>
          <a:p>
            <a:pPr lvl="1"/>
            <a:r>
              <a:rPr lang="ru-RU" sz="1500" dirty="0"/>
              <a:t>Оформление:</a:t>
            </a:r>
            <a:r>
              <a:rPr lang="ru-RU" sz="1500" i="0" dirty="0"/>
              <a:t> Появляются </a:t>
            </a:r>
            <a:r>
              <a:rPr lang="ru-RU" sz="1500" b="1" i="0" dirty="0"/>
              <a:t>угловые штампы</a:t>
            </a:r>
            <a:r>
              <a:rPr lang="ru-RU" sz="1500" i="0" dirty="0"/>
              <a:t> министерств, типографские графы или стандартизированные шапки (исходящий номер, отдел, стол). Документы нумеруются строже.</a:t>
            </a:r>
          </a:p>
          <a:p>
            <a:r>
              <a:rPr lang="ru-RU" sz="1500" b="1" dirty="0"/>
              <a:t>XX век (1900, 1942):</a:t>
            </a:r>
            <a:endParaRPr lang="ru-RU" sz="1500" dirty="0"/>
          </a:p>
          <a:p>
            <a:pPr lvl="1"/>
            <a:r>
              <a:rPr lang="ru-RU" sz="1500" dirty="0"/>
              <a:t>Вид:</a:t>
            </a:r>
            <a:r>
              <a:rPr lang="ru-RU" sz="1500" i="0" dirty="0"/>
              <a:t> «Докладная записка» (вытесняет прежние названия).</a:t>
            </a:r>
          </a:p>
          <a:p>
            <a:pPr lvl="1"/>
            <a:r>
              <a:rPr lang="ru-RU" sz="1500" dirty="0"/>
              <a:t>Структура:</a:t>
            </a:r>
            <a:r>
              <a:rPr lang="ru-RU" sz="1500" i="0" dirty="0"/>
              <a:t> Текст четко делится на констатирующую часть (освоили производство/оценили имущество) и просительную (просим разрешить/санкционировать). Появляются грифы секретности («в-23с»).</a:t>
            </a:r>
          </a:p>
          <a:p>
            <a:pPr lvl="1"/>
            <a:r>
              <a:rPr lang="ru-RU" sz="1500" dirty="0"/>
              <a:t>Оформление:</a:t>
            </a:r>
            <a:r>
              <a:rPr lang="ru-RU" sz="1500" i="0" dirty="0"/>
              <a:t> Максимальная унификация. Четкое указание должности автора в шапке и подписи. Реквизиты приближены к современным нормам.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247988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479738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397903"/>
            <a:ext cx="10149840" cy="4649491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Язык и стиль</a:t>
            </a:r>
          </a:p>
          <a:p>
            <a:r>
              <a:rPr lang="ru-RU" b="1" dirty="0"/>
              <a:t>XVIII век:</a:t>
            </a:r>
            <a:endParaRPr lang="ru-RU" dirty="0"/>
          </a:p>
          <a:p>
            <a:pPr lvl="1"/>
            <a:r>
              <a:rPr lang="ru-RU" dirty="0"/>
              <a:t>Лексика:</a:t>
            </a:r>
            <a:r>
              <a:rPr lang="ru-RU" i="0" dirty="0"/>
              <a:t> Высокий стиль, формула «нижайше доношу». </a:t>
            </a:r>
            <a:r>
              <a:rPr lang="ru-RU" i="0" dirty="0" err="1"/>
              <a:t>Многосоставие</a:t>
            </a:r>
            <a:r>
              <a:rPr lang="ru-RU" i="0" dirty="0"/>
              <a:t> («</a:t>
            </a:r>
            <a:r>
              <a:rPr lang="ru-RU" i="0" dirty="0" err="1"/>
              <a:t>Правителствующий</a:t>
            </a:r>
            <a:r>
              <a:rPr lang="ru-RU" i="0" dirty="0"/>
              <a:t> Сенат»). Наличие неразборчивых слов («</a:t>
            </a:r>
            <a:r>
              <a:rPr lang="ru-RU" i="0" dirty="0" err="1"/>
              <a:t>нрзб</a:t>
            </a:r>
            <a:r>
              <a:rPr lang="ru-RU" i="0" dirty="0"/>
              <a:t>.»), что говорит о скорописи и отсутствии строгих норм правописания.</a:t>
            </a:r>
          </a:p>
          <a:p>
            <a:pPr lvl="1"/>
            <a:r>
              <a:rPr lang="ru-RU" dirty="0"/>
              <a:t>Синтаксис:</a:t>
            </a:r>
            <a:r>
              <a:rPr lang="ru-RU" i="0" dirty="0"/>
              <a:t> Текст написан «единым духом» (особенно в 1773 г.), длинные предложения, слабое деление на абзацы.</a:t>
            </a:r>
          </a:p>
          <a:p>
            <a:r>
              <a:rPr lang="ru-RU" b="1" dirty="0"/>
              <a:t>XIX век:</a:t>
            </a:r>
            <a:endParaRPr lang="ru-RU" dirty="0"/>
          </a:p>
          <a:p>
            <a:pPr lvl="1"/>
            <a:r>
              <a:rPr lang="ru-RU" dirty="0"/>
              <a:t>Лексика:</a:t>
            </a:r>
            <a:r>
              <a:rPr lang="ru-RU" i="0" dirty="0"/>
              <a:t> Канцелярский стиль эпохи министерств. Появляются термины «господин», «кавалер», «преступник», «бравада». Язык становится более сухим и </a:t>
            </a:r>
            <a:r>
              <a:rPr lang="ru-RU" i="0" dirty="0" err="1"/>
              <a:t>фактологичным</a:t>
            </a:r>
            <a:r>
              <a:rPr lang="ru-RU" i="0" dirty="0"/>
              <a:t>, хотя у Васильева (1849) еще встречается эмоциональная оценка («неделикатно торопил», «глупая бравада»).</a:t>
            </a:r>
          </a:p>
          <a:p>
            <a:pPr lvl="1"/>
            <a:r>
              <a:rPr lang="ru-RU" dirty="0"/>
              <a:t>Синтаксис:</a:t>
            </a:r>
            <a:r>
              <a:rPr lang="ru-RU" i="0" dirty="0"/>
              <a:t> Четкие формулировки, но сохраняется витиеватость в титуловании адресата.</a:t>
            </a:r>
          </a:p>
          <a:p>
            <a:r>
              <a:rPr lang="ru-RU" b="1" dirty="0"/>
              <a:t>XX век:</a:t>
            </a:r>
            <a:endParaRPr lang="ru-RU" dirty="0"/>
          </a:p>
          <a:p>
            <a:pPr lvl="1"/>
            <a:r>
              <a:rPr lang="ru-RU" dirty="0"/>
              <a:t>Лексика:</a:t>
            </a:r>
            <a:r>
              <a:rPr lang="ru-RU" i="0" dirty="0"/>
              <a:t> Язык революции и индустриализации. Стиль становится предельно деловым, телеграфным. Появляются аббревиатуры: </a:t>
            </a:r>
            <a:r>
              <a:rPr lang="ru-RU" b="1" i="0" dirty="0"/>
              <a:t>СНК, ВКП(б), НКАП, м/м</a:t>
            </a:r>
            <a:r>
              <a:rPr lang="ru-RU" i="0" dirty="0"/>
              <a:t> (миллиметровые). Эмоции полностью отсутствуют, только факты (план, миллионы штук).</a:t>
            </a:r>
          </a:p>
          <a:p>
            <a:pPr lvl="1"/>
            <a:r>
              <a:rPr lang="ru-RU" dirty="0"/>
              <a:t>Стиль:</a:t>
            </a:r>
            <a:r>
              <a:rPr lang="ru-RU" i="0" dirty="0"/>
              <a:t> Советский официально-деловой. Четкое разделение на пункты (параграфы). Политическая лексика («обком ВКП(б) просит»).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420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565328"/>
            <a:ext cx="10149840" cy="464949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Юридическая сила</a:t>
            </a:r>
          </a:p>
          <a:p>
            <a:r>
              <a:rPr lang="ru-RU" b="1" dirty="0"/>
              <a:t>XVIII век:</a:t>
            </a:r>
            <a:endParaRPr lang="ru-RU" dirty="0"/>
          </a:p>
          <a:p>
            <a:pPr lvl="1"/>
            <a:r>
              <a:rPr lang="ru-RU" i="0" dirty="0"/>
              <a:t>Документ является </a:t>
            </a:r>
            <a:r>
              <a:rPr lang="ru-RU" b="1" i="0" dirty="0"/>
              <a:t>личным обращением</a:t>
            </a:r>
            <a:r>
              <a:rPr lang="ru-RU" i="0" dirty="0"/>
              <a:t> или рапортом по инстанции. Юридическая сила подкрепляется личной подписью автора («</a:t>
            </a:r>
            <a:r>
              <a:rPr lang="ru-RU" i="0" dirty="0" err="1"/>
              <a:t>Порутчик</a:t>
            </a:r>
            <a:r>
              <a:rPr lang="ru-RU" i="0" dirty="0"/>
              <a:t> Петр </a:t>
            </a:r>
            <a:r>
              <a:rPr lang="ru-RU" i="0" dirty="0" err="1"/>
              <a:t>Бахметев</a:t>
            </a:r>
            <a:r>
              <a:rPr lang="ru-RU" i="0" dirty="0"/>
              <a:t>...»). Документ начинает действовать после регистрационной пометы (скрепы) канцеляриста.</a:t>
            </a:r>
          </a:p>
          <a:p>
            <a:r>
              <a:rPr lang="ru-RU" b="1" dirty="0"/>
              <a:t>XIX век:</a:t>
            </a:r>
            <a:endParaRPr lang="ru-RU" dirty="0"/>
          </a:p>
          <a:p>
            <a:pPr lvl="1"/>
            <a:r>
              <a:rPr lang="ru-RU" i="0" dirty="0"/>
              <a:t>Усиление </a:t>
            </a:r>
            <a:r>
              <a:rPr lang="ru-RU" b="1" i="0" dirty="0"/>
              <a:t>иерархичности</a:t>
            </a:r>
            <a:r>
              <a:rPr lang="ru-RU" i="0" dirty="0"/>
              <a:t>. Юридическая сила зависит от точности соблюдения субординации (обращение строго к генералу </a:t>
            </a:r>
            <a:r>
              <a:rPr lang="ru-RU" i="0" dirty="0" err="1"/>
              <a:t>Дубельту</a:t>
            </a:r>
            <a:r>
              <a:rPr lang="ru-RU" i="0" dirty="0"/>
              <a:t>, а не просто - в Третье отделение Собственной Его Императорского Величества канцелярии). Документы часто пересылаются в виде копий для сведения.</a:t>
            </a:r>
          </a:p>
          <a:p>
            <a:r>
              <a:rPr lang="ru-RU" b="1" dirty="0"/>
              <a:t>XX век (СССР):</a:t>
            </a:r>
            <a:endParaRPr lang="ru-RU" dirty="0"/>
          </a:p>
          <a:p>
            <a:pPr lvl="1"/>
            <a:r>
              <a:rPr lang="ru-RU" i="0" dirty="0"/>
              <a:t>Юридическая сила определяется партийно-хозяйственной номенклатурой. Документ (докладная записка) – это инструмент управления. Сила документа подчеркивается грифом секретности и указанием на личное вручение («подлинник вручен лично»).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882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565328"/>
            <a:ext cx="10149840" cy="4649491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Функциональное назначение</a:t>
            </a:r>
          </a:p>
          <a:p>
            <a:r>
              <a:rPr lang="ru-RU" b="1" dirty="0"/>
              <a:t>1737 г.:</a:t>
            </a:r>
            <a:r>
              <a:rPr lang="ru-RU" dirty="0"/>
              <a:t> Исполнение указа Сената и пересылка документов (транспортная функция делопроизводства).</a:t>
            </a:r>
          </a:p>
          <a:p>
            <a:r>
              <a:rPr lang="ru-RU" b="1" dirty="0"/>
              <a:t>1773 г.:</a:t>
            </a:r>
            <a:r>
              <a:rPr lang="ru-RU" dirty="0"/>
              <a:t> Экономическая жалоба и предложение о регулировании торговли (лоббизм купцов).</a:t>
            </a:r>
          </a:p>
          <a:p>
            <a:r>
              <a:rPr lang="ru-RU" b="1" dirty="0"/>
              <a:t>1814 г.:</a:t>
            </a:r>
            <a:r>
              <a:rPr lang="ru-RU" dirty="0"/>
              <a:t> Информирование смежного ведомства (Горных дел) о производственных показателях (межведомственная координация).</a:t>
            </a:r>
          </a:p>
          <a:p>
            <a:r>
              <a:rPr lang="ru-RU" b="1" dirty="0"/>
              <a:t>1849 г.:</a:t>
            </a:r>
            <a:r>
              <a:rPr lang="ru-RU" dirty="0"/>
              <a:t> Секретный психологический отчет о проведении экзекуции (контрольно-наблюдательная функция).</a:t>
            </a:r>
          </a:p>
          <a:p>
            <a:r>
              <a:rPr lang="ru-RU" b="1" dirty="0"/>
              <a:t>1900 г.:</a:t>
            </a:r>
            <a:r>
              <a:rPr lang="ru-RU" dirty="0"/>
              <a:t> Хозяйственная оценка имущества для сдачи в аренду (экономическая инвентаризация).</a:t>
            </a:r>
          </a:p>
          <a:p>
            <a:r>
              <a:rPr lang="ru-RU" b="1" dirty="0"/>
              <a:t>1942 г.:</a:t>
            </a:r>
            <a:r>
              <a:rPr lang="ru-RU" dirty="0"/>
              <a:t> Мобилизация промышленности под госзаказ (военно-мобилизационная функция).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720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565328"/>
            <a:ext cx="10149840" cy="4649491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Причины изменений</a:t>
            </a:r>
          </a:p>
          <a:p>
            <a:r>
              <a:rPr lang="ru-RU" b="1" dirty="0"/>
              <a:t>1. Бюрократизация и реформы </a:t>
            </a:r>
            <a:r>
              <a:rPr lang="ru-RU" b="1" dirty="0" err="1"/>
              <a:t>госуправления</a:t>
            </a:r>
            <a:r>
              <a:rPr lang="ru-RU" b="1" dirty="0"/>
              <a:t>: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Причина:</a:t>
            </a:r>
            <a:r>
              <a:rPr lang="ru-RU" dirty="0"/>
              <a:t> Замена коллегиальной системы (Сенат, коллегии) на министерскую в XIX веке.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Последствие:</a:t>
            </a:r>
            <a:r>
              <a:rPr lang="ru-RU" dirty="0"/>
              <a:t> Вместо рыхлых «</a:t>
            </a:r>
            <a:r>
              <a:rPr lang="ru-RU" dirty="0" err="1"/>
              <a:t>доношений</a:t>
            </a:r>
            <a:r>
              <a:rPr lang="ru-RU" dirty="0"/>
              <a:t>» появляются строгие «донесения» и «рапорты» с унифицированной шапкой. К ХХ веку это выливается в жесткую форму «докладной записки» с нумерацией страниц и параграфов.</a:t>
            </a:r>
          </a:p>
          <a:p>
            <a:r>
              <a:rPr lang="ru-RU" b="1" dirty="0"/>
              <a:t>2. Изменение языка и культуры письма: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Причина:</a:t>
            </a:r>
            <a:r>
              <a:rPr lang="ru-RU" dirty="0"/>
              <a:t> Упрощение русского литературного языка в XIX веке (реформа Карамзина, затем Пушкина) и переход от «высокого штиля» к деловому языку.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Последствие:</a:t>
            </a:r>
            <a:r>
              <a:rPr lang="ru-RU" dirty="0"/>
              <a:t> Исчезают формы «нижайше», «милостивая резолюция». Язык становится инструментом передачи информации, а не формой верноподданнического чувства. В советское время добавляется революционный жаргон и аббревиатуры.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020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565328"/>
            <a:ext cx="10149840" cy="4649491"/>
          </a:xfrm>
        </p:spPr>
        <p:txBody>
          <a:bodyPr>
            <a:normAutofit/>
          </a:bodyPr>
          <a:lstStyle/>
          <a:p>
            <a:r>
              <a:rPr lang="ru-RU" b="1" dirty="0"/>
              <a:t>Причины изменений</a:t>
            </a:r>
          </a:p>
          <a:p>
            <a:r>
              <a:rPr lang="ru-RU" b="1" dirty="0"/>
              <a:t>3. Изменение законодательства (Общее учреждение министерств 1811 г.):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Причина:</a:t>
            </a:r>
            <a:r>
              <a:rPr lang="ru-RU" dirty="0"/>
              <a:t> Законодательное закрепление иерархии и порядка документооборота.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Последствие:</a:t>
            </a:r>
            <a:r>
              <a:rPr lang="ru-RU" dirty="0"/>
              <a:t> Четкое разделение власти (исполнительная, законосовещательная). Документы 1849 года (</a:t>
            </a:r>
            <a:r>
              <a:rPr lang="ru-RU" dirty="0" err="1"/>
              <a:t>Дубельт</a:t>
            </a:r>
            <a:r>
              <a:rPr lang="ru-RU" dirty="0"/>
              <a:t>) идеально соответствуют этой лестнице: полковник пишет генералу, тот докладывает выше.</a:t>
            </a:r>
          </a:p>
          <a:p>
            <a:r>
              <a:rPr lang="ru-RU" b="1" dirty="0"/>
              <a:t>4. Технический прогресс и объем информации: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Причина:</a:t>
            </a:r>
            <a:r>
              <a:rPr lang="ru-RU" dirty="0"/>
              <a:t> Рост промышленности (XIX-XX вв.) и милитаризация (1942 г.).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Последствие:</a:t>
            </a:r>
            <a:r>
              <a:rPr lang="ru-RU" dirty="0"/>
              <a:t> В XVIII веке документ пишется, чтобы "доложить о факте". В 1942 году документ (записка Денисова) – это управленческое решение о выпуске </a:t>
            </a:r>
            <a:r>
              <a:rPr lang="ru-RU" b="1" dirty="0"/>
              <a:t>3 миллионов</a:t>
            </a:r>
            <a:r>
              <a:rPr lang="ru-RU" dirty="0"/>
              <a:t> изделий в месяц. Документ становится цифровым и плановым, а не просто описательным.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611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149840" cy="709047"/>
          </a:xfrm>
        </p:spPr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3"/>
          </p:nvPr>
        </p:nvSpPr>
        <p:spPr>
          <a:xfrm>
            <a:off x="1371600" y="1565328"/>
            <a:ext cx="10149840" cy="4649491"/>
          </a:xfrm>
        </p:spPr>
        <p:txBody>
          <a:bodyPr>
            <a:normAutofit/>
          </a:bodyPr>
          <a:lstStyle/>
          <a:p>
            <a:r>
              <a:rPr lang="ru-RU" b="1" dirty="0"/>
              <a:t>Причины изменений</a:t>
            </a:r>
          </a:p>
          <a:p>
            <a:r>
              <a:rPr lang="ru-RU" b="1" dirty="0"/>
              <a:t>5. Смена государственного строя (1917 г.):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Причина:</a:t>
            </a:r>
            <a:r>
              <a:rPr lang="ru-RU" dirty="0"/>
              <a:t> Отмена старой субординации (чинопочитания) и введение партийно-советской номенклатуры.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Последствие:</a:t>
            </a:r>
            <a:r>
              <a:rPr lang="ru-RU" dirty="0"/>
              <a:t> Исчезают обращения к «превосходительствам». Появляются обращения к «товарищам». Функция документа меняется с "информирования начальства" на "отчет перед партией и правительством".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1695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источников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1371600" y="1348352"/>
            <a:ext cx="10149840" cy="475798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1600" dirty="0" err="1"/>
              <a:t>Доношение</a:t>
            </a:r>
            <a:r>
              <a:rPr lang="ru-RU" sz="1600" dirty="0"/>
              <a:t> ... об основании новых поселений по рекам </a:t>
            </a:r>
            <a:r>
              <a:rPr lang="ru-RU" sz="1600" dirty="0" err="1"/>
              <a:t>Увелке</a:t>
            </a:r>
            <a:r>
              <a:rPr lang="ru-RU" sz="1600" dirty="0"/>
              <a:t> и </a:t>
            </a:r>
            <a:r>
              <a:rPr lang="ru-RU" sz="1600" dirty="0" err="1"/>
              <a:t>Коелге</a:t>
            </a:r>
            <a:r>
              <a:rPr lang="ru-RU" sz="1600" dirty="0"/>
              <a:t>, 27 апреля 1737 г. // РГАДА. Ф. 248. Оп. 3. Д. 172. Л. 980. URL: </a:t>
            </a:r>
            <a:r>
              <a:rPr lang="ru-RU" sz="1600" dirty="0">
                <a:hlinkClick r:id="rId2"/>
              </a:rPr>
              <a:t>https://doc.southuralhistory.ru/element/show/3121</a:t>
            </a:r>
            <a:r>
              <a:rPr lang="ru-RU" sz="1600" dirty="0"/>
              <a:t> (дата обращения: 03.03.2026).</a:t>
            </a:r>
          </a:p>
          <a:p>
            <a:pPr>
              <a:buFont typeface="+mj-lt"/>
              <a:buAutoNum type="arabicPeriod"/>
            </a:pPr>
            <a:r>
              <a:rPr lang="ru-RU" sz="1600" dirty="0" err="1"/>
              <a:t>Доношение</a:t>
            </a:r>
            <a:r>
              <a:rPr lang="ru-RU" sz="1600" dirty="0"/>
              <a:t> ... о недостатке сала в </a:t>
            </a:r>
            <a:r>
              <a:rPr lang="ru-RU" sz="1600" dirty="0" err="1"/>
              <a:t>Исетской</a:t>
            </a:r>
            <a:r>
              <a:rPr lang="ru-RU" sz="1600" dirty="0"/>
              <a:t> провинции, 12 сентября 1773 г. // ОГАОО. Ф. 3. Оп. 1. Д. 137. Л. 259–259 об. URL: </a:t>
            </a:r>
            <a:r>
              <a:rPr lang="ru-RU" sz="1600" dirty="0">
                <a:hlinkClick r:id="rId3"/>
              </a:rPr>
              <a:t>https://doc.southuralhistory.ru/element/show/3252</a:t>
            </a:r>
            <a:r>
              <a:rPr lang="ru-RU" sz="1600" dirty="0"/>
              <a:t> (дата обращения: 03.03.2026).</a:t>
            </a:r>
          </a:p>
          <a:p>
            <a:pPr>
              <a:buFont typeface="+mj-lt"/>
              <a:buAutoNum type="arabicPeriod"/>
            </a:pPr>
            <a:r>
              <a:rPr lang="ru-RU" sz="1600" dirty="0"/>
              <a:t>Копия с донесения в Департамент Горных и соляных дел об исправной отливке снарядов на Нижнетагильском заводе, 11 марта 1814 г. // РГИА. Ф. 37. Оп. 3. Д. 191. Л. 1. URL: </a:t>
            </a:r>
            <a:r>
              <a:rPr lang="ru-RU" sz="1600" dirty="0">
                <a:hlinkClick r:id="rId4"/>
              </a:rPr>
              <a:t>https://xn--d1acoigc6ae0f.xn--b1adadpxq9h.xn--p1acf/archive/show/3159/</a:t>
            </a:r>
            <a:r>
              <a:rPr lang="ru-RU" sz="1600" dirty="0"/>
              <a:t> (дата обращения: 03.03.2026).</a:t>
            </a:r>
          </a:p>
          <a:p>
            <a:pPr>
              <a:buFont typeface="+mj-lt"/>
              <a:buAutoNum type="arabicPeriod"/>
            </a:pPr>
            <a:r>
              <a:rPr lang="ru-RU" sz="1600" dirty="0"/>
              <a:t>Донесение ... об исполнении приговора над петрашевцами, 22 декабря 1849 г. // ГА РФ. Ф. 109. 1 </a:t>
            </a:r>
            <a:r>
              <a:rPr lang="ru-RU" sz="1600" dirty="0" err="1"/>
              <a:t>эксп</a:t>
            </a:r>
            <a:r>
              <a:rPr lang="ru-RU" sz="1600" dirty="0"/>
              <a:t>. 1849 г. Д. 214. Ч. 142. Л. 310. URL: </a:t>
            </a:r>
            <a:r>
              <a:rPr lang="ru-RU" sz="1600" dirty="0">
                <a:hlinkClick r:id="rId5"/>
              </a:rPr>
              <a:t>https://school.rusarchives.ru/node/476</a:t>
            </a:r>
            <a:r>
              <a:rPr lang="ru-RU" sz="1600" dirty="0"/>
              <a:t> (дата обращения: 03.03.2026).</a:t>
            </a:r>
          </a:p>
          <a:p>
            <a:pPr>
              <a:buFont typeface="+mj-lt"/>
              <a:buAutoNum type="arabicPeriod"/>
            </a:pPr>
            <a:r>
              <a:rPr lang="ru-RU" sz="1600" dirty="0"/>
              <a:t>Докладная записка ... по результатам оценки имущества, арендованного у Кабинета Его Императорского Величества : [б. г.] // ГААК. Ф. 4. Оп. 1. Д. 1510. Л. 247–248. URL: </a:t>
            </a:r>
            <a:r>
              <a:rPr lang="ru-RU" sz="1600" dirty="0">
                <a:hlinkClick r:id="rId6"/>
              </a:rPr>
              <a:t>https://kuzbassarchives.ru/kuzbass-rossii-kladovaya/xix-vek/dokladnaya-zapiska-sostavlennaya-gornym-inzhenerom-statskim-sovetnikom-a-a-krupskim-nachalniku-altay/</a:t>
            </a:r>
            <a:r>
              <a:rPr lang="ru-RU" sz="1600" dirty="0"/>
              <a:t> (дата обращения: 03.03.2026).</a:t>
            </a:r>
          </a:p>
          <a:p>
            <a:pPr>
              <a:buFont typeface="+mj-lt"/>
              <a:buAutoNum type="arabicPeriod"/>
            </a:pPr>
            <a:r>
              <a:rPr lang="ru-RU" sz="1600" dirty="0"/>
              <a:t>Докладная записка заместителю председателя СНК СССР тов. Первухину М.П. // ПермГАСПИ, Ф. 1290, Оп. 1, Д. 374, Л. 252.</a:t>
            </a:r>
          </a:p>
          <a:p>
            <a:pPr>
              <a:buFont typeface="+mj-lt"/>
              <a:buAutoNum type="arabicPeriod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89241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29339"/>
            <a:ext cx="10149840" cy="740044"/>
          </a:xfrm>
        </p:spPr>
        <p:txBody>
          <a:bodyPr>
            <a:normAutofit/>
          </a:bodyPr>
          <a:lstStyle/>
          <a:p>
            <a:r>
              <a:rPr lang="ru-RU" sz="2400" dirty="0"/>
              <a:t>Список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1371600" y="914400"/>
            <a:ext cx="10149840" cy="5718875"/>
          </a:xfrm>
        </p:spPr>
        <p:txBody>
          <a:bodyPr>
            <a:noAutofit/>
          </a:bodyPr>
          <a:lstStyle/>
          <a:p>
            <a:pPr fontAlgn="base"/>
            <a:r>
              <a:rPr lang="ru-RU" sz="1000" dirty="0"/>
              <a:t>Беспалова О.А. Генеральный регламент 28 февраля 1720 года и его роль в становлении коллегиального делопроизводства России в XVIII веке // Инновационная наука. – 2015. – №10-3. – С. 20-25.</a:t>
            </a:r>
          </a:p>
          <a:p>
            <a:pPr fontAlgn="base"/>
            <a:r>
              <a:rPr lang="ru-RU" sz="1000" dirty="0"/>
              <a:t>Васильева О.Ю., </a:t>
            </a:r>
            <a:r>
              <a:rPr lang="ru-RU" sz="1000" dirty="0" err="1"/>
              <a:t>Ральченко</a:t>
            </a:r>
            <a:r>
              <a:rPr lang="ru-RU" sz="1000" dirty="0"/>
              <a:t> А.А. Жанрово-стилистическая характеристика региональных </a:t>
            </a:r>
            <a:r>
              <a:rPr lang="ru-RU" sz="1000" dirty="0" err="1"/>
              <a:t>доношений</a:t>
            </a:r>
            <a:r>
              <a:rPr lang="ru-RU" sz="1000" dirty="0"/>
              <a:t> XVIII-XIX вв. (на материале архивных документов г. Омска и Омской области) // Научный диалог. – 2016. – №9 (57). – С. 9-20.</a:t>
            </a:r>
          </a:p>
          <a:p>
            <a:pPr fontAlgn="base"/>
            <a:r>
              <a:rPr lang="ru-RU" sz="1000" dirty="0" err="1"/>
              <a:t>Выхрыстюк</a:t>
            </a:r>
            <a:r>
              <a:rPr lang="ru-RU" sz="1000" dirty="0"/>
              <a:t> М.С., </a:t>
            </a:r>
            <a:r>
              <a:rPr lang="ru-RU" sz="1000" dirty="0" err="1"/>
              <a:t>Песчанская</a:t>
            </a:r>
            <a:r>
              <a:rPr lang="ru-RU" sz="1000" dirty="0"/>
              <a:t> Ю.Л. Юридическая лексика в текстах судебного делопроизводства г. Тобольска конца XVIII в // МНКО. – 2018. – №5 (72). – С. 390-393. </a:t>
            </a:r>
          </a:p>
          <a:p>
            <a:pPr fontAlgn="base"/>
            <a:r>
              <a:rPr lang="ru-RU" sz="1000" dirty="0"/>
              <a:t>Краткий словарь видов и разновидностей документов / Отв. ред. канд. ист. наук А. С. </a:t>
            </a:r>
            <a:r>
              <a:rPr lang="ru-RU" sz="1000" dirty="0" err="1"/>
              <a:t>Малитиков</a:t>
            </a:r>
            <a:r>
              <a:rPr lang="ru-RU" sz="1000" dirty="0"/>
              <a:t> ; Гл. арх. упр. при Совете Министров СССР. </a:t>
            </a:r>
            <a:r>
              <a:rPr lang="ru-RU" sz="1000" dirty="0" err="1"/>
              <a:t>Всесоюз</a:t>
            </a:r>
            <a:r>
              <a:rPr lang="ru-RU" sz="1000" dirty="0"/>
              <a:t>. науч.-</a:t>
            </a:r>
            <a:r>
              <a:rPr lang="ru-RU" sz="1000" dirty="0" err="1"/>
              <a:t>исслед</a:t>
            </a:r>
            <a:r>
              <a:rPr lang="ru-RU" sz="1000" dirty="0"/>
              <a:t>. ин-т документоведения и арх. дела. Центр. гос. архив древ. актов. – М.: [б. и.], 1974. – 79 с.</a:t>
            </a:r>
          </a:p>
          <a:p>
            <a:pPr fontAlgn="base"/>
            <a:r>
              <a:rPr lang="ru-RU" sz="1000" dirty="0"/>
              <a:t>Назарова В.Д. От </a:t>
            </a:r>
            <a:r>
              <a:rPr lang="ru-RU" sz="1000" dirty="0" err="1"/>
              <a:t>доношения</a:t>
            </a:r>
            <a:r>
              <a:rPr lang="ru-RU" sz="1000" dirty="0"/>
              <a:t> к докладной записке (XVIII-начало XX в.) // История и архивы. – 2014. – №2 (124). – С. 162-168.</a:t>
            </a:r>
          </a:p>
          <a:p>
            <a:pPr fontAlgn="base"/>
            <a:r>
              <a:rPr lang="ru-RU" sz="1000" dirty="0" err="1"/>
              <a:t>Подоплелова</a:t>
            </a:r>
            <a:r>
              <a:rPr lang="ru-RU" sz="1000" dirty="0"/>
              <a:t> Н.Н. Видовая классификация документов аппарата пермских губернаторов XVIII-XIX вв. // Вестник ТГУ. – 2008. – №11. – С. 301-307.</a:t>
            </a:r>
          </a:p>
          <a:p>
            <a:pPr fontAlgn="base"/>
            <a:r>
              <a:rPr lang="ru-RU" sz="1000" dirty="0" err="1"/>
              <a:t>Подоплелова</a:t>
            </a:r>
            <a:r>
              <a:rPr lang="ru-RU" sz="1000" dirty="0"/>
              <a:t> Н.Н. Нормативно-правовая база документирования деятельности местных административных учреждений в период с XVIII до начала XX в. // Известия РГПУ им. А. И. Герцена. – 2008. – №82-1. – С. 280-284.</a:t>
            </a:r>
          </a:p>
          <a:p>
            <a:pPr fontAlgn="base"/>
            <a:r>
              <a:rPr lang="ru-RU" sz="1000" dirty="0" err="1"/>
              <a:t>Русанова</a:t>
            </a:r>
            <a:r>
              <a:rPr lang="ru-RU" sz="1000" dirty="0"/>
              <a:t> С.В. </a:t>
            </a:r>
            <a:r>
              <a:rPr lang="ru-RU" sz="1000" dirty="0" err="1"/>
              <a:t>Доношение</a:t>
            </a:r>
            <a:r>
              <a:rPr lang="ru-RU" sz="1000" dirty="0"/>
              <a:t> как просительный документ в законодательных актах и региональной деловой письменности XVIII века // Вестник </a:t>
            </a:r>
            <a:r>
              <a:rPr lang="ru-RU" sz="1000" dirty="0" err="1"/>
              <a:t>ВолГУ</a:t>
            </a:r>
            <a:r>
              <a:rPr lang="ru-RU" sz="1000" dirty="0"/>
              <a:t>. Серия 2: Языкознание. – 2021. – №1. – С. 6-16.</a:t>
            </a:r>
          </a:p>
          <a:p>
            <a:pPr fontAlgn="base"/>
            <a:r>
              <a:rPr lang="ru-RU" sz="1000" dirty="0"/>
              <a:t>Словарь видов и разновидностей современной управленческой документации. </a:t>
            </a:r>
            <a:r>
              <a:rPr lang="ru-RU" sz="1000" dirty="0" err="1"/>
              <a:t>Всеросс</a:t>
            </a:r>
            <a:r>
              <a:rPr lang="ru-RU" sz="1000" dirty="0"/>
              <a:t>. науч.-</a:t>
            </a:r>
            <a:r>
              <a:rPr lang="ru-RU" sz="1000" dirty="0" err="1"/>
              <a:t>исслед</a:t>
            </a:r>
            <a:r>
              <a:rPr lang="ru-RU" sz="1000" dirty="0"/>
              <a:t>. ин-т документоведения и арх. дела. – М.: [</a:t>
            </a:r>
            <a:r>
              <a:rPr lang="ru-RU" sz="1000" dirty="0" err="1"/>
              <a:t>б.и</a:t>
            </a:r>
            <a:r>
              <a:rPr lang="ru-RU" sz="1000" dirty="0"/>
              <a:t>.], 2014. – 81 с. </a:t>
            </a:r>
          </a:p>
          <a:p>
            <a:pPr fontAlgn="base"/>
            <a:r>
              <a:rPr lang="ru-RU" sz="1000" dirty="0"/>
              <a:t>Соловьев К.А. Граф Миних о “пустоте” в государственном управлении России XVIII века // Государственная служба. – 2021. – №1 (129). – С. 79-88.</a:t>
            </a:r>
          </a:p>
          <a:p>
            <a:pPr fontAlgn="base"/>
            <a:r>
              <a:rPr lang="ru-RU" sz="1000" dirty="0"/>
              <a:t>Соловьев К.А. Докладная записка куратора Московского университета И.И. Мелиссино графу И.И. Шувалову как пример управленческой коммуникации России II половины XVIII в. // Вестник Московского университета. Серия 21. Управление (государство и общество). – 2019. – №2. – С. 118-137.</a:t>
            </a:r>
          </a:p>
          <a:p>
            <a:pPr fontAlgn="base"/>
            <a:r>
              <a:rPr lang="ru-RU" sz="1000" dirty="0"/>
              <a:t>Сухорукова Ю.В. Развитие уголовного судопроизводства в России в конце XVIII – начале XIX </a:t>
            </a:r>
            <a:r>
              <a:rPr lang="ru-RU" sz="1000" dirty="0" err="1"/>
              <a:t>вв</a:t>
            </a:r>
            <a:r>
              <a:rPr lang="ru-RU" sz="1000" dirty="0"/>
              <a:t> // Проблемы экономики и юридической практики. – 2015. – №1. – С. 20-23.</a:t>
            </a:r>
          </a:p>
          <a:p>
            <a:pPr fontAlgn="base"/>
            <a:r>
              <a:rPr lang="ru-RU" sz="1000" dirty="0"/>
              <a:t>Толковый словарь Даля. Донашивать. URL:https://gufo.me/dict/dal/%D0%B4%D0%BE%D0%BD%D0%B0%D1%88%D0%B8%D0%B2%D0%B0%D1%82%D1%8C (дата обращения 19.04.2023).</a:t>
            </a:r>
          </a:p>
          <a:p>
            <a:pPr fontAlgn="base"/>
            <a:r>
              <a:rPr lang="ru-RU" sz="1000" dirty="0"/>
              <a:t>Трофимова О.В. Исследование пунктуации русского документа в формулярном аспекте (на материале тюменских деловых текстов последней трети XVIII в.) // </a:t>
            </a:r>
            <a:r>
              <a:rPr lang="ru-RU" sz="1000" dirty="0" err="1"/>
              <a:t>Вестн</a:t>
            </a:r>
            <a:r>
              <a:rPr lang="ru-RU" sz="1000" dirty="0"/>
              <a:t>. Том. гос. ун-та. Филология. – 2021. – №70. – С. 137-165.</a:t>
            </a:r>
          </a:p>
          <a:p>
            <a:pPr fontAlgn="base"/>
            <a:r>
              <a:rPr lang="ru-RU" sz="1000" dirty="0" err="1"/>
              <a:t>Юнаковская</a:t>
            </a:r>
            <a:r>
              <a:rPr lang="ru-RU" sz="1000" dirty="0"/>
              <a:t> А.А. Становление и развитие жанра «Письменное прошение» (на материале сибирских архивов) // Жанры речи. – 2014. – №1-2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8574856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24898A2F-F381-41D0-AB86-52DC997135E7}" vid="{23DA4873-9E6A-416C-9C00-FB4B716D9FA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511</TotalTime>
  <Words>5315</Words>
  <Application>Microsoft Office PowerPoint</Application>
  <PresentationFormat>Широкоэкранный</PresentationFormat>
  <Paragraphs>317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8" baseType="lpstr">
      <vt:lpstr>Franklin Gothic Book</vt:lpstr>
      <vt:lpstr>Wingdings</vt:lpstr>
      <vt:lpstr>Тема1</vt:lpstr>
      <vt:lpstr>Формулярный анализ доношений, донесений, докладных записок (XVIII–XX вв.) </vt:lpstr>
      <vt:lpstr>Происхождение термина</vt:lpstr>
      <vt:lpstr>Происхождение термина</vt:lpstr>
      <vt:lpstr>Презентация PowerPoint</vt:lpstr>
      <vt:lpstr>От «донесения» к «докладной записке»: эволюция документа</vt:lpstr>
      <vt:lpstr>Становление системы делопроизводства в Российской империи (1720 – 1837)</vt:lpstr>
      <vt:lpstr>Структура доношения в xviii в.</vt:lpstr>
      <vt:lpstr>Язык и форма доношения: особенности делопроизводства XVIII века </vt:lpstr>
      <vt:lpstr>Доношение порутчика Петра Степановича Бахметева и секунд-майора Григория Останкова в Правительствующий Сенат о присылке документов по прошению крестьянина Степана Ильича Кузнецова об основании новых поселений по рекам Увелке и Коелге, 27.04.1737 РГАДА, Ф. 248, оп. 3. Д.172, Л. 980 </vt:lpstr>
      <vt:lpstr>Презентация PowerPoint</vt:lpstr>
      <vt:lpstr>Доношение челябинских купцов Ивана Боровинского, Ивана Егорова, Ефима Сапожникова Исетской провинциальной канцелярии о недостатке сала в Исетской провинции, 12.09.1773; ОГАОО, ф. 3, оп.1, д.137, ЛЛ. 259 – 259 об. </vt:lpstr>
      <vt:lpstr>Презентация PowerPoint</vt:lpstr>
      <vt:lpstr>Эволюция доношения до «донесения» и «докладной записки» (XIX - нач. XX вв.) </vt:lpstr>
      <vt:lpstr>Структура доносения и докладной записки в xix – нач. Xx вв.</vt:lpstr>
      <vt:lpstr>Структура доносения и докладной записки в xix – нач. Xx вв.</vt:lpstr>
      <vt:lpstr>Язык и этикет официальной «записки» (II пол. XVIII в.) </vt:lpstr>
      <vt:lpstr>Язык и этикет официальной «записки» (II пол. XVIII в.) </vt:lpstr>
      <vt:lpstr>Язык и этикет официальной «записки» (II пол. XVIII в.) </vt:lpstr>
      <vt:lpstr>Копия с донесения в Департамент Горных и соляных дел об исправной отливке снарядов на Нижнетагильском заводе, 11.03.1814 г.; РГИА.Ф.37.Оп.3.Д.191.Л.1 </vt:lpstr>
      <vt:lpstr>Презентация PowerPoint</vt:lpstr>
      <vt:lpstr>Донесение полковника Васильева начальнику штаба Корпуса жандармов генералу Л.В. Дубельту об исполнении приговора над петрашевцами. 22 декабря 1849 г. ГА РФ. Ф. 109. 1 эксп. 1849 г. Д. 214. Ч. 142. Л. 310. </vt:lpstr>
      <vt:lpstr>Презентация PowerPoint</vt:lpstr>
      <vt:lpstr>Докладная записка, составленная горным инженером статским советником А.А. Крупским, начальнику Алтайского округа А.Ф. Кублицкому-Пиоттуху по результатам оценки имущества, арендованного у Кабинета Его Императорского Величества; ГААК, ф.4, оп.1, д.1510, ЛЛ, 247 – 248.  </vt:lpstr>
      <vt:lpstr>Презентация PowerPoint</vt:lpstr>
      <vt:lpstr>Докладная записка заместителю председателя снк ссср тов. Первухину м.п., 27.01.1942 г.; пермгаспи, ф. 1290, оп. 1, д. 374, л. 252.</vt:lpstr>
      <vt:lpstr>Презентация PowerPoint</vt:lpstr>
      <vt:lpstr>Выводы</vt:lpstr>
      <vt:lpstr>Выводы</vt:lpstr>
      <vt:lpstr>Выводы</vt:lpstr>
      <vt:lpstr>Выводы</vt:lpstr>
      <vt:lpstr>Выводы</vt:lpstr>
      <vt:lpstr>Выводы</vt:lpstr>
      <vt:lpstr>Выводы</vt:lpstr>
      <vt:lpstr>Список источников</vt:lpstr>
      <vt:lpstr>Список литературы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DirectorMuzei</dc:creator>
  <cp:lastModifiedBy>User</cp:lastModifiedBy>
  <cp:revision>63</cp:revision>
  <dcterms:created xsi:type="dcterms:W3CDTF">2026-03-02T04:58:59Z</dcterms:created>
  <dcterms:modified xsi:type="dcterms:W3CDTF">2026-05-21T06:08:09Z</dcterms:modified>
</cp:coreProperties>
</file>