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6" r:id="rId5"/>
    <p:sldId id="267" r:id="rId6"/>
    <p:sldId id="269" r:id="rId7"/>
    <p:sldId id="259" r:id="rId8"/>
    <p:sldId id="261" r:id="rId9"/>
    <p:sldId id="263" r:id="rId10"/>
    <p:sldId id="264" r:id="rId11"/>
    <p:sldId id="262" r:id="rId12"/>
    <p:sldId id="271" r:id="rId13"/>
    <p:sldId id="273" r:id="rId14"/>
    <p:sldId id="276" r:id="rId15"/>
    <p:sldId id="270" r:id="rId16"/>
    <p:sldId id="278" r:id="rId17"/>
    <p:sldId id="272" r:id="rId18"/>
    <p:sldId id="274" r:id="rId19"/>
    <p:sldId id="277" r:id="rId20"/>
    <p:sldId id="275" r:id="rId21"/>
    <p:sldId id="265" r:id="rId22"/>
    <p:sldId id="26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DE6E30-CCFE-9A71-B4E6-22248D2ED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A1EF2E-9387-A7E6-1F8B-425F54335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237533-FA02-1159-5590-C09F701B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6AC79-19B3-DB8B-2D37-FBFC8B9B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7D647C-0286-52A3-8466-B5D3449E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303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87013A-0278-DD70-CA75-81C167F2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096ECB-0247-8451-FFAD-44E6D032A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D53AE0-719D-6D0A-3D15-796A6519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9E212C-14F5-1FA7-4334-2AAAD46E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2F462C-B926-C2F9-C704-1D58E6C82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593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3E248-1F8E-3F9D-E253-F73172FED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9FF15A-CE45-90F3-32CD-24ECDDDE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19D470-2F9D-F939-081D-9E68439E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F073F-9DBE-20D0-80A3-F6A32C8D2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8ACE8A-39AE-BA81-F475-26C11E19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20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BE6DA-F2B5-AC4B-6ABC-374397C9C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7F5719-9311-21DF-B305-E122FE465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466F5B-6B8C-3B1F-516C-BD62568EF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1E3053-07A4-7676-B78B-0A903209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C03786-49F2-B93C-1C45-42E0F0A6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C7AFAC-8F7D-3BB1-F895-CDEA8F59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78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54731A-77B8-1290-3F9D-DFFADC7D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947D83-326F-E452-43F6-762FCA494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866802-5E16-5020-6121-FF2C61B30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677DDE-FFDD-804C-B805-B4A2BF5E3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B849AE-EB5A-A547-9934-5D7A5F9AE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DEB953-6C6E-E182-BE0C-5D1CC42A1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0BFB64-A1BF-1C62-4BD1-A0521E807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183A3C-107A-E3D4-FF63-101F0BAD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C8CE0-A890-946C-71FF-0B3DAA61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6EE314-52E1-01ED-60C6-2EBCEDEE0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799DB6-3FD2-5B81-AF35-BB3B777E4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22D84C-9033-FFE2-7E4F-B9A321B3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758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96714F-CE92-E6EC-6A64-77E27EE5C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F0CD55-68DE-4525-9C6A-711CDE99B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94E99C-7174-8C74-C48E-A9214B31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217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4630A3-EB8B-9270-223C-F52D2B4E2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79F6DF-C43D-8DC9-A754-040BAD389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B30B05-ED6E-674A-4FCE-1DCE1CBAC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A1DB36-6519-2E42-06A4-79F2B4E6D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C6827E-67CE-6470-F992-2AFFCBDB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63F49D-2367-7FE5-0E4C-5DCDEA03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35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790B8-FB4D-9424-6EB8-DDC143EA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8215FF-AE29-CF23-D967-4B894D25C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AB9F82-7149-C6F0-0309-934C6921A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7823A6-AE98-C54A-236B-32ACCA4A7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E19D52-A14C-043A-F9D8-DEDA7B428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4CCB8B-45A4-5787-483D-7685FA969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39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433DD-6683-0595-95DC-C2A1772D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41D308-93B2-3E0C-46BA-B1744EB69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E6E236-29B2-F774-074C-10E0FC3B2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3BDC81-F609-012C-E70A-51F05FAC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059EED-AE42-CE0F-82A1-C85BEFEAF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0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BE4549-F169-F04F-6DF5-D5B30FAC43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D5B379-3B68-CB0F-3598-E88F42377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D746D1-87AD-52B0-5A52-AE41283F1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F00DC8-87D9-CA2C-865A-B7716AD7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7E6961-CCF6-21FE-DFBF-BFF1C135A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82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295BF-81C5-AE3F-8553-10BFBE907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337D3A-DB9B-EF8D-B112-D01356799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FCC32-7126-1A44-ABBF-3552532084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318D97-0952-41E5-A2D0-6B945DD4617E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56C6F0-6282-4565-4C33-DA360F9F07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1CF00B-128C-0B90-107E-F9E6665D4A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6A06A0-7354-4CB5-B85E-93B56320E9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99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er.rusneb.ru/ru/000199_000009_004265811?page=447&amp;rotate=0&amp;theme=blac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azbyka.ru/otechnik/Spravochniki/tolkovyj-slovar-zhivogo-velikorusskogo-jazyka-v-i-dalja-bukva-s/197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CE307-1350-0B81-BCC3-7CD4BFF101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органов народного образования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32DBD9-A21C-85A8-452A-D1A139F2AB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Вдовина Алина, ИСТ-НМ-2024</a:t>
            </a:r>
          </a:p>
        </p:txBody>
      </p:sp>
    </p:spTree>
    <p:extLst>
      <p:ext uri="{BB962C8B-B14F-4D97-AF65-F5344CB8AC3E}">
        <p14:creationId xmlns:p14="http://schemas.microsoft.com/office/powerpoint/2010/main" val="16505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106" name="Rectangle 410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7" name="Rectangle 410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973CD7-2967-990A-905F-8FEAA3D07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ru-RU" sz="3600"/>
              <a:t>Справка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03BF5-0966-1F8D-1F2D-96B62B7C6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словарь Даля 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Выправка (справка, которую выправляют) и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справливать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Законовед. стар. записывать, укреплять за кем именье, утверждать письменно законное право владенья.</a:t>
            </a: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Перечневая выписка из дела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обвиняемого </a:t>
            </a:r>
          </a:p>
        </p:txBody>
      </p:sp>
      <p:sp>
        <p:nvSpPr>
          <p:cNvPr id="4112" name="Rectangle 4111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053E875C-287B-E82A-99CE-47910553C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6675" y="901032"/>
            <a:ext cx="3670887" cy="511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64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BA68E-41E8-A542-335F-894F53ED6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F34EB-196D-13D7-9C41-B66EDDA2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Справка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D58B9-A7F6-F5BC-C475-64E6086F5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словарь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глагола "справиться", то есть навести порядок, сверить, проверить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Документальное оформление (чего-либо).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 на документе, удостоверяющая его верность, правильность.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Справка, выпись из документа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Проверка, уточнение, исправление.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полученные по данным других документов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дела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Иск, жалоба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</a:t>
            </a:r>
          </a:p>
        </p:txBody>
      </p:sp>
    </p:spTree>
    <p:extLst>
      <p:ext uri="{BB962C8B-B14F-4D97-AF65-F5344CB8AC3E}">
        <p14:creationId xmlns:p14="http://schemas.microsoft.com/office/powerpoint/2010/main" val="58656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10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7B211-08AE-7042-9F08-58D35F8B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ru-RU" sz="4800"/>
              <a:t>Определение «справки» в документах </a:t>
            </a:r>
          </a:p>
        </p:txBody>
      </p:sp>
      <p:sp>
        <p:nvSpPr>
          <p:cNvPr id="48" name="Rectangle 1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1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362500-55A4-2E1E-BB6A-2DD5FBC2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Изначально справка была инструментом самого бюрократического аппарата. Свод законов Российской империи 1832 года предписывал чиновникам при подготовке дел к докладу начальству "составление нужных к оным справок"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текст, Шрифт, 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B40EC22-AB02-CD41-A6FE-AA8331366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3601025"/>
            <a:ext cx="5150277" cy="1480704"/>
          </a:xfrm>
          <a:prstGeom prst="rect">
            <a:avLst/>
          </a:prstGeom>
        </p:spPr>
      </p:pic>
      <p:sp>
        <p:nvSpPr>
          <p:cNvPr id="50" name="Rectangle 1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 descr="Изображение выглядит как текст, Шрифт, снимок экрана, информ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D976DC1-6C7F-3A55-9B01-21B175A05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681" y="3306410"/>
            <a:ext cx="6138461" cy="1903543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Шрифт, снимок экрана, информ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8C54131-568A-E356-32ED-22C38720A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497" y="3531822"/>
            <a:ext cx="6480827" cy="145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0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A846D-45D3-FB64-E13B-38B7F3D1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endParaRPr lang="ru-RU" sz="480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26B12D-1221-54D0-B5C8-2CC1E2022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3799604" cy="3639450"/>
          </a:xfrm>
        </p:spPr>
        <p:txBody>
          <a:bodyPr anchor="ctr">
            <a:normAutofit lnSpcReduction="10000"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подтверждают биографические или юридические факты конкретного лица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содержат информацию про факты и события служебного характера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принятия решений внесудебными органами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3D9B648-CF91-1D8A-7B7C-E42E4B840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500153"/>
            <a:ext cx="5150277" cy="368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Рисунок 21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382F5B-45D0-6257-3847-A7352E2AE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877" y="2203079"/>
            <a:ext cx="7492409" cy="414303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Шрифт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7948AC5-12ED-EF0D-99CE-08FFDD046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01" y="401686"/>
            <a:ext cx="11431595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6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B6399E-EB59-DECE-D51D-849B9E1F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 fontScale="90000"/>
          </a:bodyPr>
          <a:lstStyle/>
          <a:p>
            <a:r>
              <a:rPr lang="ru-RU" sz="3600" dirty="0"/>
              <a:t>Позднесоветский период (делопроизводство)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02280E3-F3D5-2F38-E553-7F57450C4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170188"/>
            <a:ext cx="4282984" cy="3837428"/>
          </a:xfrm>
        </p:spPr>
        <p:txBody>
          <a:bodyPr anchor="ctr">
            <a:normAutofit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«Бумажный вал»: история растущей бюрократизации</a:t>
            </a:r>
          </a:p>
          <a:p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«15. Справка - документ, содержащий описание и подтверждение тех или иных фактов и событий»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Двойственная природа: описание (информация) и подтверждение (юридическая сила).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_6115372fd231690db16bbbdfe1ad8a97_360_20260302195821">
            <a:hlinkClick r:id="" action="ppaction://media"/>
            <a:extLst>
              <a:ext uri="{FF2B5EF4-FFF2-40B4-BE49-F238E27FC236}">
                <a16:creationId xmlns:a16="http://schemas.microsoft.com/office/drawing/2014/main" id="{FF2A5EA2-F008-3DA9-EE39-F837D4840C6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08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87738" y="1061358"/>
            <a:ext cx="5628018" cy="45024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EC710-21D0-13AB-1F44-F4FE11CC219C}"/>
              </a:ext>
            </a:extLst>
          </p:cNvPr>
          <p:cNvSpPr txBox="1"/>
          <p:nvPr/>
        </p:nvSpPr>
        <p:spPr>
          <a:xfrm>
            <a:off x="6552737" y="494183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Докажи, что ты не верблюд Гималайский</a:t>
            </a:r>
          </a:p>
        </p:txBody>
      </p:sp>
    </p:spTree>
    <p:extLst>
      <p:ext uri="{BB962C8B-B14F-4D97-AF65-F5344CB8AC3E}">
        <p14:creationId xmlns:p14="http://schemas.microsoft.com/office/powerpoint/2010/main" val="93375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86662-17A4-FEA1-9FBE-790A16DE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Делопроизводство: Акт в отделах образования (рай(гор)ОНО)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1F474-1A60-964C-3870-5B8D0A42B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создавала новых прав и обязанностей для проверяемого учреждения напрямую (юридический факт).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 этого можно начать механизм административного давления (распоряжения, приказы)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 ней властных предписаний. Юридическая сила в ее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доказательственном значении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инспектор в справке указывал, что «в детсаду не ведут журналы учета посещаемости», то этот документ становился официальным доказательством факта).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Реальность –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фиксация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анализ – решение </a:t>
            </a:r>
          </a:p>
        </p:txBody>
      </p:sp>
    </p:spTree>
    <p:extLst>
      <p:ext uri="{BB962C8B-B14F-4D97-AF65-F5344CB8AC3E}">
        <p14:creationId xmlns:p14="http://schemas.microsoft.com/office/powerpoint/2010/main" val="241481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48C08D-E61A-7308-EC05-5B34B83D0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86" y="723898"/>
            <a:ext cx="6002110" cy="578322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Фактическое состояние дел: достижения, недостатки, нарушения дисциплины, ошибки в ведении документации.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законности в управлении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Вышестоящий орган (районо) проверял, как нижестоящие органы (ДДУ) исполняют законы и инструкции Министерства просвещения.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 Р-986. Оп.1 т. 2. Д. 2176. Л. 3-7. О результатах проверки достоверности данных отчетов детских садов и яслей-садов Министерства просвещения РСФСР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767D9-7AC0-0D16-B52C-86F7553F5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4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31494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CFB14F-6019-3613-EC12-AD326169D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Даньшина Н.А. «Возможности и пределы государственного контроля над жизнедеятельностью общества»</a:t>
            </a:r>
          </a:p>
        </p:txBody>
      </p:sp>
      <p:pic>
        <p:nvPicPr>
          <p:cNvPr id="6" name="Объект 5" descr="Изображение выглядит как текст, Шрифт, бел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F31912-B5F6-8C02-AB13-276E22766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7725" y="2074552"/>
            <a:ext cx="8869013" cy="2067213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Шрифт, белый, алгеб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A565FE8-7C0F-955F-49D3-19EA3024E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091" y="4525629"/>
            <a:ext cx="8697539" cy="1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9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49A97-44BF-0604-D0FD-3E5E71ED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106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Пьер Бурдье «О государстве», с.64-65.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AE363E-E123-FB80-07B8-1E340D964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приведу простой пример инспектора начальной школы. На людей возложена обязанность провести осмотр от имени власти; у них есть мандат. Но кто дает им этот мандат? Государство. Инспектор, который собирается посетить школу, обладает авторитетом, которым наделена его личность.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кто-то говорит вашему сыну: «Ты идиот!», это единичное суждение, вынесенное единичным человеком о таком же единичном человеке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суждение, которое можно вернуть.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как, если преподаватель говорит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«Ваш сын — идиот», прикрываясь каким-нибудь эвфемизмом,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становится суждением, с которым нужно считаться.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авторитетным суждением стоит вся сила социального порядка, сила государства. Одна из современных функций системы образования состоит в том, чтобы выдавать свидетельства социальной идентичности, удостоверения качества (интеллекта).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4D04F7-714D-45B2-7878-3BA1B4A42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1" y="2123198"/>
            <a:ext cx="11999958" cy="27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18BE1-01FB-1DB9-8DE9-DC0659AF9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«Низовые бюрократы»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E6444D-4398-5DC5-ED89-41B3E2EA4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“At the heart of the State”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Fassin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«Институты делают больше, чем просто думают, они также внедряют ценности и аффекты, суждения и настроения».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«Моральный мир институтов»: ценности и эмоции, лежащие в основе политики, которую на практике создают государственные служащие. 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“The Value of Bureaucracy” du Gay P.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веберовской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концепцией рациональности (высшее благо): «бюрократ должен практиковать особое «тренированное безразличие», вследствие которого он принимает существующую в системе иерархию, но при этом отвергает личные моральные суждения, которые могут помешать беспристрастному выполнению работы»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42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600301-CF98-1522-FE85-C802A641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А.Байбурин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«Советский паспорт», с. 457.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C7CAF4-7C3A-2817-12D1-CC0F71E24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неформальных, но понятных всем на практике правил игры для решения проблем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«Официальные установления служили своего рода материалом для их интерпретации не только простыми советскими гражданами, но и самими представителями власти. В результате складывался набор актуальных практик не предусмотренных официальным сценарием, но дававших возможность советским гражданам пытаться реализовать свои конкретные жизненные стратегии»</a:t>
            </a:r>
          </a:p>
        </p:txBody>
      </p:sp>
    </p:spTree>
    <p:extLst>
      <p:ext uri="{BB962C8B-B14F-4D97-AF65-F5344CB8AC3E}">
        <p14:creationId xmlns:p14="http://schemas.microsoft.com/office/powerpoint/2010/main" val="188291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5DF77-2066-14A4-0A8E-31AE216C0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2" y="681037"/>
            <a:ext cx="1083457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ГАРФ. Ф. А-2306. Оп. 72. Д. 4819. Л. 2-19. Справка о работе детских садов Молотовской области за 1955 год.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5CB9BF-76C9-11FD-7F84-55ECF94DC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реквизиты (дата, адресат, подпись, печать): 13.01.1956, МП РСФСР Управление по дошкольному воспитанию.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Разбита на разделы, выделенные подчеркиванием 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Материальная база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Кадры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Колхозные площадки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работы по новому «Руководству»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</p:spTree>
    <p:extLst>
      <p:ext uri="{BB962C8B-B14F-4D97-AF65-F5344CB8AC3E}">
        <p14:creationId xmlns:p14="http://schemas.microsoft.com/office/powerpoint/2010/main" val="2992355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69A34-E483-26EF-30F0-5933ED4F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Стилистические особенности, юридические формулы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898009-579F-2D4E-29CA-55F11674E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детей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по сети д/с (не)выполнен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неудовлетворенных заявлений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сдано в эксплуатацию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обеспечены мягким инвентарем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вывезено на дачи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решением облисполкома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 детьми работали престарелые женщины»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«Детям были предоставлены лучшие дома в деревне»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«размещались в частных домах вместе с хозяевами»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«молоко и хлеб дети приносили из дома»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 таких воспитателей дети хорошо организованы, общительны, приветливы»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«болтливы, не организованы, развязны»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 1955 году со стороны многих колхозов уделялось значительно больше внимания, чем в прошедшие годы»</a:t>
            </a:r>
          </a:p>
        </p:txBody>
      </p:sp>
    </p:spTree>
    <p:extLst>
      <p:ext uri="{BB962C8B-B14F-4D97-AF65-F5344CB8AC3E}">
        <p14:creationId xmlns:p14="http://schemas.microsoft.com/office/powerpoint/2010/main" val="194637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7B48D-15D9-14CC-FD34-D8ACE3A0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реформы 1959 года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9EF0A-F983-DAB8-5475-887A9ACB0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1959 году Министерство просвещения утвердило инструктивное письмо (Постановление «О мерах…») подробно регламентирующее требования к инфраструктуре, питанию, медицинскому обслуживанию и образовательному процессу.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качества + трансформация бюрократической оптики: фиксация количественных показателей, формирование представлений о детском благополучии через стандартизированные критерии (сетка различений и номинаций как инструмент управления)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B4FDFB-CECF-A1B4-4E51-AFF510944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4" y="0"/>
            <a:ext cx="51435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D39FB2-E4F7-15A5-9248-0D250766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9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2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D2D54-FBCA-F838-2827-6C327842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570A2C-986D-8A76-6A26-8E5E0DC8E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144588"/>
            <a:ext cx="5893876" cy="43513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04EC1-4CBC-9DA1-0D0A-2DF01FD2E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23" y="500062"/>
            <a:ext cx="1161075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Ф.Р-1138. Оп.1. Д.55. Л. 2-13. Годовые отчеты детских садов Дзержинского районного отдела народного образования за 1958,1961,1962 гг.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EFE454-1A61-9542-56EB-A304F497D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реквизиты: Без адресата, но документ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гороно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строка: «справка по итогам инспекторской проверки учреждений Заозерской РЭБ, расположенных в Орджоникидзевском р-не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г.Перми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3-8 января».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подписи и должность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(2 сада)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помещений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Кадры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сотрудников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работа с детьми (средняя группа, подготовительная группа)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Музыкальное воспитание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Педсоветы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учебно-воспитательным процессом (с примерами как оформлено)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Предложено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 выглядит как текст, книга, бумага, Публик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6D08484-8688-F1D3-6E1B-463124BBE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746" y="0"/>
            <a:ext cx="51435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67F1D1-16CC-5247-961B-9B8619026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26" y="-29284"/>
            <a:ext cx="9220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1937D-744C-AB16-6C48-206B9141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Стилистические особенности, юридические формулы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5554EE-A057-17D1-760D-D20E7B585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Ведутся книги движения детей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оборудован бытовой уголок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был продуман момент умывания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 выводят антропометрические данные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Перспективное меню на 10 дней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применила прием сравнения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обслуживающим персоналом проводятся производственные совещания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«спокойно разговаривают, умело моют посуду»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«приходится каждую неделю подштукатуривать и подкрашивать»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«воспитатели в шерстяных кофтах»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 проследила, чтобы каждый ребенок сел на свой стул»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«добиваются, чтобы дети съели все»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«но забыли хороводные игры»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«многие ждали, пока не подойдет воспитатель и еще раз покажет»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A8AFCD-8912-F9E5-96E7-83CEED7AB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03" y="1536700"/>
            <a:ext cx="7172478" cy="4365125"/>
          </a:xfrm>
          <a:prstGeom prst="rect">
            <a:avLst/>
          </a:prstGeom>
        </p:spPr>
      </p:pic>
      <p:pic>
        <p:nvPicPr>
          <p:cNvPr id="8" name="Picture 2" descr="Памятка родителям: 20 причин, почему ребёнок не ест в детском саду, и что с  этим делать (часть 1)">
            <a:extLst>
              <a:ext uri="{FF2B5EF4-FFF2-40B4-BE49-F238E27FC236}">
                <a16:creationId xmlns:a16="http://schemas.microsoft.com/office/drawing/2014/main" id="{4819E5F7-85FB-0994-67E6-A2557273E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84" y="3144062"/>
            <a:ext cx="60960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13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2522F-7CED-6D60-ED36-6CE84ED01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23" y="500062"/>
            <a:ext cx="1161075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 Р-986. Оп. 1. Д. 3328.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Л.1-10. Справка о состоянии работы детских учреждений пос.Пермь-76.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9C1B0A-6342-AEFF-0743-6919CB09A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реквизиты (дата, адресат, подпись, печать). Без адресата, но документ для Облоно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строка: «Проверка проводилась инспектором облоно и директором методкабинета с 20 по 24 марта 1972 года».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подпись 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помещений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Кадры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сотрудников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Снабжение питанием, меню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жизни детей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педагогического процесса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учебно-воспитательной работы.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воспитательной работы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заведующих учебно-воспитательным процессом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руководству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925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D0DD2-BCA7-57E0-16D5-08C64764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Стилистические особенности, юридические формулы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9D6C7-9143-8E6C-1E4C-615E8A737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типовых помещениях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соответствует педагогическим требованиям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Уборка проводится согласно графика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Санитарные нормы полезной площади не выдерживается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 д/с укомплектованы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питания учреждениям отпускаются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серьезные отклонения в выполнении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 крупного иллюстративного и раздаточного материала по формированию элементарных математических представлений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изучения постановки учебно-воспитательного процесса в д/садах были просмотрены режимные моменты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грубые, толстые, широкие рейки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совсем нет коньков.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картины, выполненные кустарным способом (грубо, неэстетично)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62FEF7-45FC-62CB-CCE8-7650BB091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466"/>
            <a:ext cx="12192000" cy="50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81DD76-2C9F-3746-EF7D-523BDE62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C4768D-C30C-7229-4615-F0B32924A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дискурса: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Публицистика (1955)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(1972)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Повседневность (1961)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 (1972)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(1972)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33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A453C-8BE0-346C-B2B5-87B46591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5C0263-FC4F-3606-A7A6-3E1605D1F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 Р-986. Оп. 1. Д. 3328.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Л.1-10. Справка о состоянии работы детских учреждений пос.Пермь-76.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 Р-986. Оп.1 т. 2. Д. 2176. Л. 3-7. О результатах проверки достоверности данных отчетов детских садов и яслей-садов Министерства просвещения РСФСР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ГАПК. Ф.Р-1138. Оп.1. Д.55. Л. 2-13. Годовые отчеты детских садов Дзержинского районного отдела народного образования за 1958,1961,1962 гг.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ГАРФ. Ф. А-2306. Оп. 72. Д. 4819. Л. 2-19. Справка о работе детских садов Молотовской области за 1955 год.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Россия. Законы и постановления. Свод законов Российской империи, повелением государя императора Николая Павловича составленный. Свод законов гражданских и межевых. 1832, 1221 c.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https://viewer.rusneb.ru/ru/000199_000009_004265811?page=447&amp;rotate=0&amp;theme=black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(дата обращения: 02.05.2026)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РГАСПИ. Ф. 671. Оп. 1. Д. 265. Л. 29-66.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начальника Разведывательного отдела штаба Юго-Западного фронта о группировке противника перед фронтом на 29 июля 1941 г. // </a:t>
            </a:r>
            <a:r>
              <a:rPr lang="ru-RU" sz="3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Штаб. Военно-научное управление.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Сборник боевых документов Великой Отечественной войны. М.: Воениздат, 1959. Т. 39.</a:t>
            </a:r>
          </a:p>
          <a:p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«Единая государственная система делопроизводства» (Основные положения). Постановление ГКНТ СССР от 04.09.1973, №435. </a:t>
            </a:r>
          </a:p>
        </p:txBody>
      </p:sp>
    </p:spTree>
    <p:extLst>
      <p:ext uri="{BB962C8B-B14F-4D97-AF65-F5344CB8AC3E}">
        <p14:creationId xmlns:p14="http://schemas.microsoft.com/office/powerpoint/2010/main" val="3361072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A11C9-A32F-5081-5AEA-B214F42D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5FD722-781D-A85F-7E50-10DA9FB36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D., ‘Introduction: Governing Precarity’,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 (ed.), At the Heart of the State: The Moral World of Institutions. London: Pluto Press, 2015. P. 1–11.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Gay P.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The Value of Bureaucracy. Oxford: Oxford University Press, 2005, XIV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345 pp.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Байбурин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А.К. Советский паспорт: история – структура  – практики. СПб.: Изд-во Европ. ун-та в Санкт-Петербурге, 2017. 486 с.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Бурдье П. О государстве : курс лекций в Коллеж де Франс (1989- 1992) / Пьер Бурдье; пер. с фр.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Кралечкина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Кушнарёвой. М.: Издательский дом «Дело » РАНХиГС, 2θΐ6. 720 с.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Серова 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Правовая аналитика в деятельности справочных контор о кредитоспособности в Российской империи (историко-правовой анализ) // Юридическая техника. 2024. №18. С. 288-291.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русского языка XVIII века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 АН СССР. Ин-т рус. яз.; Гл. ред.: Ю. С. Сорокин. Л.: Наука. Ленингр.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отд-ние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1984—1991.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25-27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СПб.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словарь живого великорусского языка В. И. Даля.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Справливать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https://azbyka.ru/otechnik/Spravochniki/tolkovyj-slovar-zhivogo-velikorusskogo-jazyka-v-i-dalja-bukva-s/1970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обращения: 02.03.2026)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Фуко, М. Надзирать и наказывать: Рождение тюрьмы / Мишель Фуко; пер. с франц. В. Наумова. М.: Ad Marginem, 1999. 480 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624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7565</TotalTime>
  <Words>1912</Words>
  <Application>Microsoft Office PowerPoint</Application>
  <PresentationFormat>Широкоэкранный</PresentationFormat>
  <Paragraphs>179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Times New Roman</vt:lpstr>
      <vt:lpstr>Тема Office</vt:lpstr>
      <vt:lpstr>Акты органов народного образования</vt:lpstr>
      <vt:lpstr>Справка</vt:lpstr>
      <vt:lpstr>Справка </vt:lpstr>
      <vt:lpstr>Определение «справки» в документах </vt:lpstr>
      <vt:lpstr>Презентация PowerPoint</vt:lpstr>
      <vt:lpstr>Позднесоветский период (делопроизводство)</vt:lpstr>
      <vt:lpstr>Делопроизводство: Акт в отделах образования (рай(гор)ОНО)</vt:lpstr>
      <vt:lpstr>Презентация PowerPoint</vt:lpstr>
      <vt:lpstr>Даньшина Н.А. «Возможности и пределы государственного контроля над жизнедеятельностью общества»</vt:lpstr>
      <vt:lpstr>Пьер Бурдье «О государстве», с.64-65. </vt:lpstr>
      <vt:lpstr>«Низовые бюрократы»</vt:lpstr>
      <vt:lpstr>А.Байбурин «Советский паспорт», с. 457.</vt:lpstr>
      <vt:lpstr>ГАРФ. Ф. А-2306. Оп. 72. Д. 4819. Л. 2-19. Справка о работе детских садов Молотовской области за 1955 год.  </vt:lpstr>
      <vt:lpstr>Стилистические особенности, юридические формулы</vt:lpstr>
      <vt:lpstr>После реформы 1959 года</vt:lpstr>
      <vt:lpstr>ГАПК. Ф.Р-1138. Оп.1. Д.55. Л. 2-13. Годовые отчеты детских садов Дзержинского районного отдела народного образования за 1958,1961,1962 гг. </vt:lpstr>
      <vt:lpstr>Стилистические особенности, юридические формулы</vt:lpstr>
      <vt:lpstr>ГАПК. Ф. Р-986. Оп. 1. Д. 3328. Л.1-10. Справка о состоянии работы детских учреждений пос.Пермь-76. </vt:lpstr>
      <vt:lpstr>Стилистические особенности, юридические формулы</vt:lpstr>
      <vt:lpstr>Сравнительный анализ</vt:lpstr>
      <vt:lpstr>Источники</vt:lpstr>
      <vt:lpstr>Литература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Алина Вдовина</dc:creator>
  <cp:lastModifiedBy>User</cp:lastModifiedBy>
  <cp:revision>6</cp:revision>
  <dcterms:created xsi:type="dcterms:W3CDTF">2026-02-28T11:50:29Z</dcterms:created>
  <dcterms:modified xsi:type="dcterms:W3CDTF">2026-05-21T06:09:27Z</dcterms:modified>
</cp:coreProperties>
</file>