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7" r:id="rId3"/>
    <p:sldId id="269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8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09F7CD2-E55F-4C87-8931-C4D554D53FD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4B92AC8-4FAF-4FF2-BA80-81320D381B91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8566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7CD2-E55F-4C87-8931-C4D554D53FD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92AC8-4FAF-4FF2-BA80-81320D381B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048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7CD2-E55F-4C87-8931-C4D554D53FD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92AC8-4FAF-4FF2-BA80-81320D381B91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4303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7CD2-E55F-4C87-8931-C4D554D53FD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92AC8-4FAF-4FF2-BA80-81320D381B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4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7CD2-E55F-4C87-8931-C4D554D53FD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92AC8-4FAF-4FF2-BA80-81320D381B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130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7CD2-E55F-4C87-8931-C4D554D53FD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92AC8-4FAF-4FF2-BA80-81320D381B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443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7CD2-E55F-4C87-8931-C4D554D53FD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92AC8-4FAF-4FF2-BA80-81320D381B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686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7CD2-E55F-4C87-8931-C4D554D53FD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92AC8-4FAF-4FF2-BA80-81320D381B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73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7CD2-E55F-4C87-8931-C4D554D53FD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92AC8-4FAF-4FF2-BA80-81320D381B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2445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7CD2-E55F-4C87-8931-C4D554D53FD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92AC8-4FAF-4FF2-BA80-81320D381B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8536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7CD2-E55F-4C87-8931-C4D554D53FD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92AC8-4FAF-4FF2-BA80-81320D381B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181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A09F7CD2-E55F-4C87-8931-C4D554D53FD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4B92AC8-4FAF-4FF2-BA80-81320D381B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8853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tx1"/>
        </a:buClr>
        <a:buSzPct val="80000"/>
        <a:buFont typeface="Corbe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amyat-naroda.ru/heroes" TargetMode="External"/><Relationship Id="rId2" Type="http://schemas.openxmlformats.org/officeDocument/2006/relationships/hyperlink" Target="https://nkvd.memo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AFD966-6553-40A7-8CD6-0B7DFE4A39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723331"/>
            <a:ext cx="9298675" cy="2786632"/>
          </a:xfrm>
        </p:spPr>
        <p:txBody>
          <a:bodyPr>
            <a:normAutofit fontScale="90000"/>
          </a:bodyPr>
          <a:lstStyle/>
          <a:p>
            <a:r>
              <a:rPr lang="ru-RU" sz="7200" dirty="0"/>
              <a:t>Кто такой Ощепков и с чем его едят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7380BD1-2500-40A3-A0B0-585E01C6B6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11221"/>
            <a:ext cx="9144000" cy="1655762"/>
          </a:xfrm>
        </p:spPr>
        <p:txBody>
          <a:bodyPr>
            <a:normAutofit/>
          </a:bodyPr>
          <a:lstStyle/>
          <a:p>
            <a:r>
              <a:rPr lang="ru-RU" sz="2800" dirty="0"/>
              <a:t>Или (почти) палеографический анализ постановлений прокурора Пермского сектора НКВД Ощепкова</a:t>
            </a:r>
          </a:p>
        </p:txBody>
      </p:sp>
    </p:spTree>
    <p:extLst>
      <p:ext uri="{BB962C8B-B14F-4D97-AF65-F5344CB8AC3E}">
        <p14:creationId xmlns:p14="http://schemas.microsoft.com/office/powerpoint/2010/main" val="1980044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7FF460-164B-498F-A293-FE44F6A9E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869" y="486770"/>
            <a:ext cx="10553131" cy="1356360"/>
          </a:xfrm>
        </p:spPr>
        <p:txBody>
          <a:bodyPr>
            <a:noAutofit/>
          </a:bodyPr>
          <a:lstStyle/>
          <a:p>
            <a:r>
              <a:rPr lang="ru-RU" b="1" dirty="0"/>
              <a:t>Очень специфичные вводные данные</a:t>
            </a:r>
            <a:br>
              <a:rPr lang="ru-RU" sz="3200" i="1" dirty="0"/>
            </a:br>
            <a:r>
              <a:rPr lang="ru-RU" sz="2800" i="1" dirty="0"/>
              <a:t>Рассказ о том, как Лиза попыталась, выполняя задание по палеографии, остаться в комфортном </a:t>
            </a:r>
            <a:r>
              <a:rPr lang="en-US" sz="2800" i="1" dirty="0"/>
              <a:t>XX</a:t>
            </a:r>
            <a:r>
              <a:rPr lang="ru-RU" sz="2800" i="1" dirty="0"/>
              <a:t> веке</a:t>
            </a:r>
            <a:endParaRPr lang="ru-RU" sz="3200" i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A67D26-403F-40BE-AB3D-902166A7B9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150" y="2088108"/>
            <a:ext cx="11054686" cy="4283122"/>
          </a:xfrm>
        </p:spPr>
        <p:txBody>
          <a:bodyPr>
            <a:normAutofit fontScale="92500" lnSpcReduction="10000"/>
          </a:bodyPr>
          <a:lstStyle/>
          <a:p>
            <a:r>
              <a:rPr lang="ru-RU" sz="2800" dirty="0"/>
              <a:t>Я (как бы) сотрудник </a:t>
            </a:r>
            <a:r>
              <a:rPr lang="ru-RU" sz="2800" dirty="0" err="1"/>
              <a:t>ПермГАСПИ</a:t>
            </a:r>
            <a:endParaRPr lang="ru-RU" sz="2800" dirty="0"/>
          </a:p>
          <a:p>
            <a:r>
              <a:rPr lang="ru-RU" sz="2800" dirty="0"/>
              <a:t>Задача – эволюция ЛИЧНОСТИ через памятник</a:t>
            </a:r>
          </a:p>
          <a:p>
            <a:r>
              <a:rPr lang="ru-RU" sz="2800" dirty="0"/>
              <a:t>Специалисту в области политических репрессий важно: проследить изменения в типовом документе с течением времени у конкретного человека, т.е. интересна история человека через документ</a:t>
            </a:r>
          </a:p>
          <a:p>
            <a:r>
              <a:rPr lang="ru-RU" sz="2800" dirty="0"/>
              <a:t>Уникальность, очевидно, в подходе в принципе: мы смотрим на человека не через факты, а через побочные знаки – оформление, ошибки, объём текста и т.п.</a:t>
            </a:r>
          </a:p>
          <a:p>
            <a:endParaRPr lang="ru-RU" sz="2800" dirty="0"/>
          </a:p>
          <a:p>
            <a:pPr marL="45720" indent="0">
              <a:buNone/>
            </a:pPr>
            <a:r>
              <a:rPr lang="ru-RU" sz="2800" b="1" dirty="0"/>
              <a:t>Ну я сейчас объясню на конкретных примерах…</a:t>
            </a:r>
          </a:p>
        </p:txBody>
      </p:sp>
    </p:spTree>
    <p:extLst>
      <p:ext uri="{BB962C8B-B14F-4D97-AF65-F5344CB8AC3E}">
        <p14:creationId xmlns:p14="http://schemas.microsoft.com/office/powerpoint/2010/main" val="324462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D43AF4-6D4B-4B95-9D19-D4C8537B1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322997"/>
            <a:ext cx="9875520" cy="1356360"/>
          </a:xfrm>
        </p:spPr>
        <p:txBody>
          <a:bodyPr/>
          <a:lstStyle/>
          <a:p>
            <a:pPr algn="ctr"/>
            <a:r>
              <a:rPr lang="ru-RU" b="1" dirty="0"/>
              <a:t>Реквизиты типичного постановления прокурора в 1930-е годы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08B11D-0EE6-4885-863D-018A8EB8C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546" y="2057400"/>
            <a:ext cx="11232108" cy="4038600"/>
          </a:xfrm>
        </p:spPr>
        <p:txBody>
          <a:bodyPr>
            <a:normAutofit/>
          </a:bodyPr>
          <a:lstStyle/>
          <a:p>
            <a:r>
              <a:rPr lang="ru-RU" sz="2800" b="1" dirty="0"/>
              <a:t>Начальный протокол</a:t>
            </a:r>
          </a:p>
          <a:p>
            <a:pPr marL="4572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800" dirty="0"/>
              <a:t>1) Дата, должность, фамилия</a:t>
            </a:r>
          </a:p>
          <a:p>
            <a:pPr marL="4572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800" dirty="0"/>
              <a:t>2) рассмотрел следственное дело №…, присланное из …</a:t>
            </a:r>
            <a:r>
              <a:rPr lang="en-US" sz="2800" dirty="0"/>
              <a:t> </a:t>
            </a:r>
            <a:r>
              <a:rPr lang="ru-RU" sz="2800" dirty="0"/>
              <a:t>с обвинительным заключением по обвинению…</a:t>
            </a:r>
          </a:p>
          <a:p>
            <a:pPr marL="4572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800" dirty="0"/>
              <a:t>3) (профессия, должность, принадлежность и т.п.) ФИО в </a:t>
            </a:r>
            <a:r>
              <a:rPr lang="ru-RU" sz="2800" dirty="0" err="1"/>
              <a:t>р.п</a:t>
            </a:r>
            <a:r>
              <a:rPr lang="ru-RU" sz="2800" dirty="0"/>
              <a:t>. по </a:t>
            </a:r>
            <a:r>
              <a:rPr lang="ru-RU" sz="2800" dirty="0" err="1"/>
              <a:t>ст</a:t>
            </a:r>
            <a:r>
              <a:rPr lang="ru-RU" sz="2800" dirty="0"/>
              <a:t>….</a:t>
            </a:r>
          </a:p>
          <a:p>
            <a:r>
              <a:rPr lang="ru-RU" sz="2800" b="1" dirty="0"/>
              <a:t>Обстоятельства дела </a:t>
            </a:r>
            <a:r>
              <a:rPr lang="ru-RU" sz="2800" dirty="0"/>
              <a:t>(НАШЕЛ:…)</a:t>
            </a:r>
          </a:p>
          <a:p>
            <a:r>
              <a:rPr lang="ru-RU" sz="2800" b="1" dirty="0"/>
              <a:t>Изложение постановления </a:t>
            </a:r>
            <a:r>
              <a:rPr lang="ru-RU" sz="2800" dirty="0"/>
              <a:t>(ПОСТАНОВИЛ:…)</a:t>
            </a:r>
            <a:endParaRPr lang="ru-RU" sz="2800" b="1" dirty="0"/>
          </a:p>
          <a:p>
            <a:r>
              <a:rPr lang="ru-RU" sz="2800" b="1" dirty="0"/>
              <a:t>Подпись</a:t>
            </a:r>
            <a:r>
              <a:rPr lang="ru-RU" sz="2800" dirty="0"/>
              <a:t> (Должность, фамилия)</a:t>
            </a:r>
          </a:p>
        </p:txBody>
      </p:sp>
    </p:spTree>
    <p:extLst>
      <p:ext uri="{BB962C8B-B14F-4D97-AF65-F5344CB8AC3E}">
        <p14:creationId xmlns:p14="http://schemas.microsoft.com/office/powerpoint/2010/main" val="2333798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2894AF-397D-4A0B-8350-01F0D8CF1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837" y="964442"/>
            <a:ext cx="10894325" cy="13563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/>
              <a:t>№ 85</a:t>
            </a:r>
            <a:br>
              <a:rPr lang="ru-RU" sz="3100" b="1" dirty="0"/>
            </a:br>
            <a:r>
              <a:rPr lang="ru-RU" sz="3100" b="1" dirty="0"/>
              <a:t>Из постановления прокурора Пермского сектора НКВД Ощепкова</a:t>
            </a:r>
            <a:br>
              <a:rPr lang="ru-RU" sz="3100" b="1" dirty="0"/>
            </a:br>
            <a:r>
              <a:rPr lang="ru-RU" sz="3100" b="1" dirty="0"/>
              <a:t>о предании суду за антисоветскую пропаганду</a:t>
            </a:r>
            <a:br>
              <a:rPr lang="ru-RU" sz="3100" b="1" dirty="0"/>
            </a:br>
            <a:r>
              <a:rPr lang="ru-RU" sz="3100" b="1" dirty="0"/>
              <a:t>молодых колхозников артели «Новый путь» </a:t>
            </a:r>
            <a:r>
              <a:rPr lang="ru-RU" sz="3100" b="1" dirty="0" err="1"/>
              <a:t>Ординского</a:t>
            </a:r>
            <a:r>
              <a:rPr lang="ru-RU" sz="3100" b="1" dirty="0"/>
              <a:t> района</a:t>
            </a:r>
            <a:br>
              <a:rPr lang="ru-RU" sz="3100" b="1" dirty="0"/>
            </a:br>
            <a:r>
              <a:rPr lang="ru-RU" sz="3100" b="1" dirty="0"/>
              <a:t>Н.П. </a:t>
            </a:r>
            <a:r>
              <a:rPr lang="ru-RU" sz="3100" b="1" dirty="0" err="1"/>
              <a:t>Незаконорожденного</a:t>
            </a:r>
            <a:r>
              <a:rPr lang="ru-RU" sz="3100" b="1" dirty="0"/>
              <a:t> и П.И. </a:t>
            </a:r>
            <a:r>
              <a:rPr lang="ru-RU" sz="3100" b="1" dirty="0" err="1"/>
              <a:t>Садкова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5C39BD-ACD7-473D-9510-963A3BCD0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837" y="2988859"/>
            <a:ext cx="10765240" cy="2904699"/>
          </a:xfrm>
        </p:spPr>
        <p:txBody>
          <a:bodyPr/>
          <a:lstStyle/>
          <a:p>
            <a:pPr marL="45720" indent="0">
              <a:buNone/>
            </a:pPr>
            <a:r>
              <a:rPr lang="ru-RU" dirty="0"/>
              <a:t>                                                                                                                                                       </a:t>
            </a:r>
            <a:r>
              <a:rPr lang="ru-RU" dirty="0">
                <a:highlight>
                  <a:srgbClr val="FFFF00"/>
                </a:highlight>
              </a:rPr>
              <a:t>13 марта 1935 г.</a:t>
            </a:r>
          </a:p>
          <a:p>
            <a:pPr marL="45720" indent="0">
              <a:buNone/>
            </a:pPr>
            <a:r>
              <a:rPr lang="ru-RU" dirty="0"/>
              <a:t>                                                                                                                                                                     г. Пермь</a:t>
            </a:r>
          </a:p>
          <a:p>
            <a:pPr marL="45720" indent="0" algn="just">
              <a:buNone/>
            </a:pPr>
            <a:r>
              <a:rPr lang="ru-RU" dirty="0">
                <a:highlight>
                  <a:srgbClr val="FFFF00"/>
                </a:highlight>
              </a:rPr>
              <a:t>13 марта 1935 года я</a:t>
            </a:r>
            <a:r>
              <a:rPr lang="ru-RU" dirty="0"/>
              <a:t>, прокурор Пермского сектора НКВД ОЩЕПКОВ, сего числа рассмотрел следственное дело № 2246, присланное из Пермского сектора НКВД с обвинительным заключением по обвинению </a:t>
            </a:r>
            <a:r>
              <a:rPr lang="ru-RU" dirty="0">
                <a:highlight>
                  <a:srgbClr val="FFFF00"/>
                </a:highlight>
              </a:rPr>
              <a:t>граждан </a:t>
            </a:r>
            <a:r>
              <a:rPr lang="ru-RU" dirty="0" err="1">
                <a:highlight>
                  <a:srgbClr val="FFFF00"/>
                </a:highlight>
              </a:rPr>
              <a:t>Ординского</a:t>
            </a:r>
            <a:r>
              <a:rPr lang="ru-RU" dirty="0">
                <a:highlight>
                  <a:srgbClr val="FFFF00"/>
                </a:highlight>
              </a:rPr>
              <a:t> района </a:t>
            </a:r>
            <a:r>
              <a:rPr lang="ru-RU" dirty="0"/>
              <a:t>НЕЗАКОННОРОЖДЕННОГО Николая Петровича и САДКОВА Петра Ивановича, </a:t>
            </a:r>
            <a:r>
              <a:rPr lang="ru-RU" dirty="0">
                <a:highlight>
                  <a:srgbClr val="FFFF00"/>
                </a:highlight>
              </a:rPr>
              <a:t>преступление обоим инкриминируется </a:t>
            </a:r>
            <a:r>
              <a:rPr lang="ru-RU" dirty="0"/>
              <a:t>по ст. 58-10 УК.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5313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085FEE5-B22B-4222-AB48-5727964FF3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275" y="627797"/>
            <a:ext cx="10617957" cy="5468203"/>
          </a:xfrm>
        </p:spPr>
        <p:txBody>
          <a:bodyPr/>
          <a:lstStyle/>
          <a:p>
            <a:pPr marL="45720" indent="0">
              <a:buNone/>
            </a:pPr>
            <a:r>
              <a:rPr lang="ru-RU" dirty="0">
                <a:highlight>
                  <a:srgbClr val="FFFF00"/>
                </a:highlight>
              </a:rPr>
              <a:t>НАШЕЛ:</a:t>
            </a:r>
          </a:p>
          <a:p>
            <a:pPr marL="45720" indent="0">
              <a:buNone/>
            </a:pPr>
            <a:r>
              <a:rPr lang="ru-RU" dirty="0">
                <a:highlight>
                  <a:srgbClr val="FFFF00"/>
                </a:highlight>
              </a:rPr>
              <a:t>Обвиняемые</a:t>
            </a:r>
            <a:r>
              <a:rPr lang="ru-RU" dirty="0"/>
              <a:t> НЕЗАКОННОРОЖДЕННЫЙ и САДКОВ, будучи в колхозе «Новый путь» </a:t>
            </a:r>
            <a:r>
              <a:rPr lang="ru-RU" dirty="0" err="1"/>
              <a:t>Рубежского</a:t>
            </a:r>
            <a:r>
              <a:rPr lang="ru-RU" dirty="0"/>
              <a:t> сельсовета </a:t>
            </a:r>
            <a:r>
              <a:rPr lang="ru-RU" dirty="0" err="1"/>
              <a:t>Ординского</a:t>
            </a:r>
            <a:r>
              <a:rPr lang="ru-RU" dirty="0"/>
              <a:t> района, систематически занимались </a:t>
            </a:r>
            <a:r>
              <a:rPr lang="ru-RU" dirty="0">
                <a:highlight>
                  <a:srgbClr val="FFFF00"/>
                </a:highlight>
              </a:rPr>
              <a:t>контрреволюционной</a:t>
            </a:r>
            <a:r>
              <a:rPr lang="ru-RU" dirty="0"/>
              <a:t> агитацией и террористическими настроениями среди колхозников и в особенности среди молодежи, комсомольцев. НЕЗАКОННОРОЖДЕННЫЙ занимается контрреволюционными разговорами. Эти разговоры поддерживает САДКОВ, находящийся всегда в дружеских отношениях с ним. Хотя председатель колхоза предупреждал обвиняемых в том, чтобы они не занимались контрреволюционными разговорами, но обвиняемые отвечали: «Какое тебе дело». Составляли частушки контрреволюционного порядка, например: «Когда был царь, </a:t>
            </a:r>
            <a:r>
              <a:rPr lang="ru-RU" dirty="0" err="1"/>
              <a:t>Николашка</a:t>
            </a:r>
            <a:r>
              <a:rPr lang="ru-RU" dirty="0"/>
              <a:t>, то давали мяса по ляжке, стал ЛЕНИН, стали давать </a:t>
            </a:r>
            <a:r>
              <a:rPr lang="ru-RU" dirty="0" err="1"/>
              <a:t>помене</a:t>
            </a:r>
            <a:r>
              <a:rPr lang="ru-RU" dirty="0"/>
              <a:t>, а когда стал СТАЛИН, то совсем давать перестали». Второй: «Когда не было у нас СТАЛИНА, то мы были с хлебом, а теперь СТАЛИН кормит суррогатом», и ряд других моментов контрреволюционного порядка. </a:t>
            </a:r>
            <a:r>
              <a:rPr lang="ru-RU" dirty="0">
                <a:highlight>
                  <a:srgbClr val="FFFF00"/>
                </a:highlight>
              </a:rPr>
              <a:t>Из дела видно, что контрреволюционная работа со стороны обвиняемых проходила систематически, что следствием достаточно установлено, а поэтому на основании вышеизложенного ПОСТАНОВИЛ: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4792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D612924-0BFE-435B-86F0-A444408CA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093" y="586853"/>
            <a:ext cx="10822673" cy="5636525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dirty="0"/>
              <a:t>1. НЕЗАКОННОРОЖДЕННОГО Николая Петровича, САДКОВА Петра Ивановича предать суду </a:t>
            </a:r>
            <a:r>
              <a:rPr lang="ru-RU" dirty="0" err="1"/>
              <a:t>спецколлегии</a:t>
            </a:r>
            <a:r>
              <a:rPr lang="ru-RU" dirty="0"/>
              <a:t> областного суда по ст. 58-10 УК, дело направить через УСО Пермского сектора НКВД в </a:t>
            </a:r>
            <a:r>
              <a:rPr lang="ru-RU" dirty="0" err="1"/>
              <a:t>спецсектор</a:t>
            </a:r>
            <a:r>
              <a:rPr lang="ru-RU" dirty="0"/>
              <a:t> областной прокуратуры для согласования и передачи дела </a:t>
            </a:r>
            <a:r>
              <a:rPr lang="ru-RU" dirty="0" err="1"/>
              <a:t>спецколлегии</a:t>
            </a:r>
            <a:r>
              <a:rPr lang="ru-RU" dirty="0"/>
              <a:t> областного суда.</a:t>
            </a:r>
          </a:p>
          <a:p>
            <a:pPr marL="45720" indent="0">
              <a:buNone/>
            </a:pPr>
            <a:r>
              <a:rPr lang="ru-RU" dirty="0"/>
              <a:t>2. Избранную меру пресечения обвиняемых – содержание под стражей НЕЗАКОННОРОЖДЕННОГО и САДКОВА – оставить прежней, но НЕЗАКОННОРОЖДЕННОГО немедленно перевести из КПЗ </a:t>
            </a:r>
            <a:r>
              <a:rPr lang="ru-RU" dirty="0" err="1"/>
              <a:t>Ординского</a:t>
            </a:r>
            <a:r>
              <a:rPr lang="ru-RU" dirty="0"/>
              <a:t> района в Кунгурский </a:t>
            </a:r>
            <a:r>
              <a:rPr lang="ru-RU" dirty="0" err="1"/>
              <a:t>домзак</a:t>
            </a:r>
            <a:r>
              <a:rPr lang="ru-RU" dirty="0"/>
              <a:t> для содержания под стражей обоих до суда, с сего числа арестованных зачислить за </a:t>
            </a:r>
            <a:r>
              <a:rPr lang="ru-RU" dirty="0" err="1"/>
              <a:t>спецколлегией</a:t>
            </a:r>
            <a:r>
              <a:rPr lang="ru-RU" dirty="0"/>
              <a:t> облсуда, о чем сообщить обвиняемым. […]*</a:t>
            </a:r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r>
              <a:rPr lang="ru-RU" dirty="0"/>
              <a:t>                                                                                  Прокурор Пермского сектора НКВД     </a:t>
            </a:r>
            <a:r>
              <a:rPr lang="ru-RU" i="1" dirty="0"/>
              <a:t>Ощепков </a:t>
            </a:r>
            <a:endParaRPr lang="ru-RU" dirty="0"/>
          </a:p>
          <a:p>
            <a:pPr marL="45720" indent="0">
              <a:buNone/>
            </a:pPr>
            <a:r>
              <a:rPr lang="ru-RU" dirty="0"/>
              <a:t>ГОПАПО. Ф. 643/2. Оп. 1. Д. 25987. Л. 82. Подлинник. Машинопись.</a:t>
            </a:r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r>
              <a:rPr lang="ru-RU" dirty="0"/>
              <a:t>*Опущен пункт 3 постановления с перечнем фамилий лиц, исключенных из списка по причине их несовершеннолетия.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1366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E24A7F-EC54-4BFC-8BE6-57E011E24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283" y="1078176"/>
            <a:ext cx="10397433" cy="77792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/>
              <a:t>№ 145</a:t>
            </a:r>
            <a:br>
              <a:rPr lang="ru-RU" sz="3100" b="1" dirty="0"/>
            </a:br>
            <a:r>
              <a:rPr lang="ru-RU" sz="3100" b="1" dirty="0"/>
              <a:t>Постановление прокурора Пермского сектора НКВД Ощепкова</a:t>
            </a:r>
            <a:br>
              <a:rPr lang="ru-RU" sz="3100" b="1" dirty="0"/>
            </a:br>
            <a:r>
              <a:rPr lang="ru-RU" sz="3100" b="1" dirty="0"/>
              <a:t>о предании суду Г.Ф. Губина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6AD418-242E-4207-A423-F61DD0F73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36" y="1842449"/>
            <a:ext cx="10822674" cy="4253551"/>
          </a:xfrm>
        </p:spPr>
        <p:txBody>
          <a:bodyPr/>
          <a:lstStyle/>
          <a:p>
            <a:pPr marL="45720" indent="0">
              <a:buNone/>
            </a:pPr>
            <a:r>
              <a:rPr lang="ru-RU" dirty="0"/>
              <a:t>                                                                                                                                                               </a:t>
            </a:r>
            <a:r>
              <a:rPr lang="ru-RU" dirty="0">
                <a:highlight>
                  <a:srgbClr val="FFFF00"/>
                </a:highlight>
              </a:rPr>
              <a:t>15 мая 1935 г.</a:t>
            </a:r>
          </a:p>
          <a:p>
            <a:pPr marL="45720" indent="0">
              <a:buNone/>
            </a:pPr>
            <a:r>
              <a:rPr lang="ru-RU" dirty="0"/>
              <a:t>                                                                                                                                                                         г. Пермь</a:t>
            </a:r>
          </a:p>
          <a:p>
            <a:pPr marL="45720" indent="0" algn="just">
              <a:buNone/>
            </a:pPr>
            <a:r>
              <a:rPr lang="ru-RU" dirty="0">
                <a:highlight>
                  <a:srgbClr val="FFFF00"/>
                </a:highlight>
              </a:rPr>
              <a:t>1935 г. мая 15 дня я</a:t>
            </a:r>
            <a:r>
              <a:rPr lang="ru-RU" dirty="0"/>
              <a:t>, прокурор Пермского сектора НКВД ОЩЕПКОВ, сего числа рассмотрел следственное дело № 1728, присланное из Пермского сектора НКВД с обвинительным заключением по обвинению ГУБИНА Григория Федоровича </a:t>
            </a:r>
            <a:r>
              <a:rPr lang="ru-RU" dirty="0">
                <a:highlight>
                  <a:srgbClr val="FFFF00"/>
                </a:highlight>
              </a:rPr>
              <a:t>в преступлении, предусмотренном</a:t>
            </a:r>
            <a:r>
              <a:rPr lang="ru-RU" dirty="0"/>
              <a:t> ст. 58-10 УК.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426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86AD418-242E-4207-A423-F61DD0F73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797" y="887104"/>
            <a:ext cx="10836321" cy="5308980"/>
          </a:xfrm>
        </p:spPr>
        <p:txBody>
          <a:bodyPr/>
          <a:lstStyle/>
          <a:p>
            <a:pPr marL="45720" indent="0">
              <a:buNone/>
            </a:pPr>
            <a:r>
              <a:rPr lang="ru-RU" dirty="0"/>
              <a:t>                                                                                      </a:t>
            </a:r>
            <a:r>
              <a:rPr lang="ru-RU" dirty="0">
                <a:highlight>
                  <a:srgbClr val="FFFF00"/>
                </a:highlight>
              </a:rPr>
              <a:t>НАШЕЛ:</a:t>
            </a:r>
          </a:p>
          <a:p>
            <a:pPr marL="45720" indent="0" algn="just">
              <a:buNone/>
            </a:pPr>
            <a:r>
              <a:rPr lang="ru-RU" dirty="0"/>
              <a:t>ГУБИН Г.Ф., работая в отделе технологической подготовки производства в заводе ММЗ, систематически занимался </a:t>
            </a:r>
            <a:r>
              <a:rPr lang="ru-RU" dirty="0">
                <a:highlight>
                  <a:srgbClr val="FFFF00"/>
                </a:highlight>
              </a:rPr>
              <a:t>к/р</a:t>
            </a:r>
            <a:r>
              <a:rPr lang="ru-RU" dirty="0"/>
              <a:t> агитацией среди сотрудников и рабочего состава, направляя </a:t>
            </a:r>
            <a:r>
              <a:rPr lang="ru-RU" dirty="0">
                <a:highlight>
                  <a:srgbClr val="FFFF00"/>
                </a:highlight>
              </a:rPr>
              <a:t>[их] </a:t>
            </a:r>
            <a:r>
              <a:rPr lang="ru-RU" dirty="0"/>
              <a:t>против политики </a:t>
            </a:r>
            <a:r>
              <a:rPr lang="ru-RU" dirty="0">
                <a:highlight>
                  <a:srgbClr val="FFFF00"/>
                </a:highlight>
              </a:rPr>
              <a:t>Сов.</a:t>
            </a:r>
            <a:r>
              <a:rPr lang="ru-RU" dirty="0"/>
              <a:t> власти и проводимых ею мероприятий. Наряду с этим следствием также установлено, что ГУБИН, начиная с 1933 г., распространял среди населения </a:t>
            </a:r>
            <a:r>
              <a:rPr lang="ru-RU" dirty="0">
                <a:highlight>
                  <a:srgbClr val="FFFF00"/>
                </a:highlight>
              </a:rPr>
              <a:t>анархическую</a:t>
            </a:r>
            <a:r>
              <a:rPr lang="ru-RU" dirty="0"/>
              <a:t> литературу, а также давал читать </a:t>
            </a:r>
            <a:r>
              <a:rPr lang="ru-RU" dirty="0">
                <a:highlight>
                  <a:srgbClr val="FFFF00"/>
                </a:highlight>
              </a:rPr>
              <a:t>[ее] </a:t>
            </a:r>
            <a:r>
              <a:rPr lang="ru-RU" dirty="0"/>
              <a:t>ряду сотрудников. В предъявленном обвинении ГУБИН своей вины не отрицает. </a:t>
            </a:r>
            <a:r>
              <a:rPr lang="ru-RU" dirty="0">
                <a:highlight>
                  <a:srgbClr val="FFFF00"/>
                </a:highlight>
              </a:rPr>
              <a:t>Дело расследовано вполне достаточно, и обвинительное заключение написано в соответствии с следственным материалом. А поэтому на основании вышеизложенного, руководствуясь ст. 221 п. В УПК,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4757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86AD418-242E-4207-A423-F61DD0F73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8048" y="818866"/>
            <a:ext cx="10795379" cy="5277134"/>
          </a:xfrm>
        </p:spPr>
        <p:txBody>
          <a:bodyPr/>
          <a:lstStyle/>
          <a:p>
            <a:pPr marL="45720" indent="0">
              <a:buNone/>
            </a:pPr>
            <a:r>
              <a:rPr lang="ru-RU" dirty="0"/>
              <a:t>                                                                       </a:t>
            </a:r>
            <a:r>
              <a:rPr lang="ru-RU" dirty="0">
                <a:highlight>
                  <a:srgbClr val="FFFF00"/>
                </a:highlight>
              </a:rPr>
              <a:t>ПОСТАНОВИЛ:</a:t>
            </a:r>
          </a:p>
          <a:p>
            <a:pPr marL="45720" indent="0">
              <a:buNone/>
            </a:pPr>
            <a:r>
              <a:rPr lang="ru-RU" dirty="0"/>
              <a:t>ГУБИНА Григория Федоровича предать суду </a:t>
            </a:r>
            <a:r>
              <a:rPr lang="ru-RU" dirty="0" err="1"/>
              <a:t>Спецколлегии</a:t>
            </a:r>
            <a:r>
              <a:rPr lang="ru-RU" dirty="0"/>
              <a:t> </a:t>
            </a:r>
            <a:r>
              <a:rPr lang="ru-RU" dirty="0">
                <a:highlight>
                  <a:srgbClr val="FFFF00"/>
                </a:highlight>
              </a:rPr>
              <a:t>облсуда</a:t>
            </a:r>
            <a:r>
              <a:rPr lang="ru-RU" dirty="0"/>
              <a:t> по ст. 58-10 УК. Избранную меру пресечения обвиняемому ГУБИНУ содержание под стражей в Пермском </a:t>
            </a:r>
            <a:r>
              <a:rPr lang="ru-RU" dirty="0" err="1"/>
              <a:t>домзаке</a:t>
            </a:r>
            <a:r>
              <a:rPr lang="ru-RU" dirty="0"/>
              <a:t> оставить прежней и с сего числа перечислить ГУБИНА за </a:t>
            </a:r>
            <a:r>
              <a:rPr lang="ru-RU" dirty="0" err="1"/>
              <a:t>Спецколлегией</a:t>
            </a:r>
            <a:r>
              <a:rPr lang="ru-RU" dirty="0"/>
              <a:t> облсуда, о чем сообщить </a:t>
            </a:r>
            <a:r>
              <a:rPr lang="ru-RU" dirty="0">
                <a:highlight>
                  <a:srgbClr val="FFFF00"/>
                </a:highlight>
              </a:rPr>
              <a:t>заключенному</a:t>
            </a:r>
            <a:r>
              <a:rPr lang="ru-RU" dirty="0"/>
              <a:t> и начальнику Пермского </a:t>
            </a:r>
            <a:r>
              <a:rPr lang="ru-RU" dirty="0" err="1"/>
              <a:t>домзака</a:t>
            </a:r>
            <a:r>
              <a:rPr lang="ru-RU" dirty="0"/>
              <a:t> о перечислении.</a:t>
            </a:r>
          </a:p>
          <a:p>
            <a:pPr marL="45720" indent="0">
              <a:buNone/>
            </a:pPr>
            <a:r>
              <a:rPr lang="ru-RU" dirty="0"/>
              <a:t>Вещественные доказательства по сему делу – </a:t>
            </a:r>
            <a:r>
              <a:rPr lang="ru-RU" dirty="0">
                <a:highlight>
                  <a:srgbClr val="FFFF00"/>
                </a:highlight>
              </a:rPr>
              <a:t>к/р</a:t>
            </a:r>
            <a:r>
              <a:rPr lang="ru-RU" dirty="0"/>
              <a:t> литературу в особом пакете вместе с данным делом направить в </a:t>
            </a:r>
            <a:r>
              <a:rPr lang="ru-RU" dirty="0" err="1"/>
              <a:t>Спецколлегию</a:t>
            </a:r>
            <a:r>
              <a:rPr lang="ru-RU" dirty="0"/>
              <a:t> облсуда.</a:t>
            </a:r>
          </a:p>
          <a:p>
            <a:pPr marL="45720" indent="0">
              <a:buNone/>
            </a:pPr>
            <a:r>
              <a:rPr lang="ru-RU" dirty="0"/>
              <a:t>                                                                                      Прокурор Пермского сектора НКВД    </a:t>
            </a:r>
            <a:r>
              <a:rPr lang="ru-RU" i="1" dirty="0"/>
              <a:t>Ощепков</a:t>
            </a:r>
            <a:endParaRPr lang="ru-RU" dirty="0"/>
          </a:p>
          <a:p>
            <a:pPr marL="45720" indent="0">
              <a:buNone/>
            </a:pPr>
            <a:r>
              <a:rPr lang="ru-RU" dirty="0"/>
              <a:t>ГОПАПО. Ф. 641/1. Оп. 1. Д. 8218. Л. 52. Подлинник. Машинопись.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2572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E24A7F-EC54-4BFC-8BE6-57E011E24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412" y="762001"/>
            <a:ext cx="11423176" cy="13563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900" b="1" dirty="0"/>
              <a:t>№ 147</a:t>
            </a:r>
            <a:br>
              <a:rPr lang="ru-RU" sz="2900" b="1" dirty="0"/>
            </a:br>
            <a:r>
              <a:rPr lang="ru-RU" sz="2900" b="1" dirty="0"/>
              <a:t>Постановление прокурора Пермского сектора НКВД Ощепкова</a:t>
            </a:r>
            <a:br>
              <a:rPr lang="ru-RU" sz="2900" b="1" dirty="0"/>
            </a:br>
            <a:r>
              <a:rPr lang="ru-RU" sz="2900" b="1" dirty="0"/>
              <a:t>о предании суду за «контрреволюционную троцкистскую деятельность»</a:t>
            </a:r>
            <a:br>
              <a:rPr lang="ru-RU" sz="2900" b="1" dirty="0"/>
            </a:br>
            <a:r>
              <a:rPr lang="ru-RU" sz="2900" b="1" dirty="0"/>
              <a:t>группы инженеров-конструкторов Пермского моторостроительного завода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6AD418-242E-4207-A423-F61DD0F73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967" y="2336726"/>
            <a:ext cx="11302621" cy="3977638"/>
          </a:xfrm>
        </p:spPr>
        <p:txBody>
          <a:bodyPr/>
          <a:lstStyle/>
          <a:p>
            <a:pPr marL="45720" indent="0">
              <a:buNone/>
            </a:pPr>
            <a:r>
              <a:rPr lang="ru-RU" dirty="0"/>
              <a:t>                                                                                                                                                                     </a:t>
            </a:r>
            <a:r>
              <a:rPr lang="ru-RU" dirty="0">
                <a:highlight>
                  <a:srgbClr val="FFFF00"/>
                </a:highlight>
              </a:rPr>
              <a:t>19 мая 1935 г.</a:t>
            </a:r>
          </a:p>
          <a:p>
            <a:pPr marL="45720" indent="0">
              <a:buNone/>
            </a:pPr>
            <a:r>
              <a:rPr lang="ru-RU" dirty="0"/>
              <a:t>                                                                                                                                                                               г. Пермь </a:t>
            </a:r>
          </a:p>
          <a:p>
            <a:pPr marL="45720" indent="0" algn="just">
              <a:buNone/>
            </a:pPr>
            <a:r>
              <a:rPr lang="ru-RU" dirty="0"/>
              <a:t>1935 г. мая 19 дня я, прокурор Пермского сектора НКВД ОЩЕПКОВ, сего числа рассмотрел следственное дело № 1958, присланное из Пермского сектора НКВД с обвинительным заключением по обвинению ЮФИТА Льва Борисовича, МАЦУКА Анатолия Осиповича </a:t>
            </a:r>
            <a:r>
              <a:rPr lang="ru-RU" dirty="0">
                <a:highlight>
                  <a:srgbClr val="FFFF00"/>
                </a:highlight>
              </a:rPr>
              <a:t>по ст</a:t>
            </a:r>
            <a:r>
              <a:rPr lang="ru-RU" dirty="0"/>
              <a:t>. 58-10-11 УК и ПОЛИСИЦКОГО </a:t>
            </a:r>
            <a:r>
              <a:rPr lang="ru-RU" dirty="0" err="1"/>
              <a:t>Давыда</a:t>
            </a:r>
            <a:r>
              <a:rPr lang="ru-RU" dirty="0"/>
              <a:t> Абрамовича </a:t>
            </a:r>
            <a:r>
              <a:rPr lang="ru-RU" dirty="0">
                <a:highlight>
                  <a:srgbClr val="FFFF00"/>
                </a:highlight>
              </a:rPr>
              <a:t>– [по ст.] </a:t>
            </a:r>
            <a:r>
              <a:rPr lang="ru-RU" dirty="0"/>
              <a:t>17-58-10-11 УК,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297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86AD418-242E-4207-A423-F61DD0F73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797" y="600501"/>
            <a:ext cx="10972799" cy="5745708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ru-RU" dirty="0"/>
              <a:t>                                                                                                </a:t>
            </a:r>
            <a:r>
              <a:rPr lang="ru-RU" dirty="0">
                <a:highlight>
                  <a:srgbClr val="FFFF00"/>
                </a:highlight>
              </a:rPr>
              <a:t>НАШЕЛ:</a:t>
            </a:r>
          </a:p>
          <a:p>
            <a:pPr marL="45720" indent="0" algn="just">
              <a:buNone/>
            </a:pPr>
            <a:r>
              <a:rPr lang="ru-RU" dirty="0">
                <a:highlight>
                  <a:srgbClr val="FFFF00"/>
                </a:highlight>
              </a:rPr>
              <a:t>Следствием достаточно установлена </a:t>
            </a:r>
            <a:r>
              <a:rPr lang="ru-RU" dirty="0"/>
              <a:t>систематическая </a:t>
            </a:r>
            <a:r>
              <a:rPr lang="ru-RU" dirty="0">
                <a:highlight>
                  <a:srgbClr val="FFFF00"/>
                </a:highlight>
              </a:rPr>
              <a:t>к/р</a:t>
            </a:r>
            <a:r>
              <a:rPr lang="ru-RU" dirty="0"/>
              <a:t> агитация со стороны </a:t>
            </a:r>
            <a:r>
              <a:rPr lang="ru-RU" dirty="0" err="1">
                <a:highlight>
                  <a:srgbClr val="FFFF00"/>
                </a:highlight>
              </a:rPr>
              <a:t>обв</a:t>
            </a:r>
            <a:r>
              <a:rPr lang="ru-RU" dirty="0">
                <a:highlight>
                  <a:srgbClr val="FFFF00"/>
                </a:highlight>
              </a:rPr>
              <a:t>[</a:t>
            </a:r>
            <a:r>
              <a:rPr lang="ru-RU" dirty="0" err="1">
                <a:highlight>
                  <a:srgbClr val="FFFF00"/>
                </a:highlight>
              </a:rPr>
              <a:t>иняемых</a:t>
            </a:r>
            <a:r>
              <a:rPr lang="ru-RU" dirty="0">
                <a:highlight>
                  <a:srgbClr val="FFFF00"/>
                </a:highlight>
              </a:rPr>
              <a:t>], </a:t>
            </a:r>
            <a:r>
              <a:rPr lang="ru-RU" dirty="0"/>
              <a:t>собиравшихся у себя в квартирах, где обсуждались вопросы к/р в </a:t>
            </a:r>
            <a:r>
              <a:rPr lang="ru-RU" dirty="0">
                <a:highlight>
                  <a:srgbClr val="FFFF00"/>
                </a:highlight>
              </a:rPr>
              <a:t>троцкистском духе</a:t>
            </a:r>
            <a:r>
              <a:rPr lang="ru-RU" dirty="0"/>
              <a:t>. Все обвиняемые, </a:t>
            </a:r>
            <a:r>
              <a:rPr lang="ru-RU" dirty="0">
                <a:highlight>
                  <a:srgbClr val="FFFF00"/>
                </a:highlight>
              </a:rPr>
              <a:t>как это установлено следствием</a:t>
            </a:r>
            <a:r>
              <a:rPr lang="ru-RU" dirty="0"/>
              <a:t>, были руководителями кружков сети </a:t>
            </a:r>
            <a:r>
              <a:rPr lang="ru-RU" dirty="0">
                <a:highlight>
                  <a:srgbClr val="FFFF00"/>
                </a:highlight>
              </a:rPr>
              <a:t>партпросвещения</a:t>
            </a:r>
            <a:r>
              <a:rPr lang="ru-RU" dirty="0"/>
              <a:t> и в момент проведения партучебы в ряде случаев преподносили слушателям кружков </a:t>
            </a:r>
            <a:r>
              <a:rPr lang="ru-RU" dirty="0">
                <a:highlight>
                  <a:srgbClr val="FFFF00"/>
                </a:highlight>
              </a:rPr>
              <a:t>[идеи]</a:t>
            </a:r>
            <a:r>
              <a:rPr lang="ru-RU" dirty="0"/>
              <a:t> явно в к/р духе. Как например: о построении социализма в одной стране, отмене карточной системы, оставлении политотделов в совхозах, существовании сейчас двух классов в деревне, роли крестьянства в Октябрьской революции. Все вышеуказанные вопросы, как это следствием установлено, в особенности со стороны </a:t>
            </a:r>
            <a:r>
              <a:rPr lang="ru-RU" dirty="0" err="1">
                <a:highlight>
                  <a:srgbClr val="FFFF00"/>
                </a:highlight>
              </a:rPr>
              <a:t>обв</a:t>
            </a:r>
            <a:r>
              <a:rPr lang="ru-RU" dirty="0">
                <a:highlight>
                  <a:srgbClr val="FFFF00"/>
                </a:highlight>
              </a:rPr>
              <a:t>. </a:t>
            </a:r>
            <a:r>
              <a:rPr lang="ru-RU" dirty="0"/>
              <a:t>ЮФИТА, МАЦУКА, трактовались явно </a:t>
            </a:r>
            <a:r>
              <a:rPr lang="ru-RU" dirty="0">
                <a:highlight>
                  <a:srgbClr val="FFFF00"/>
                </a:highlight>
              </a:rPr>
              <a:t>[с точки зрения]</a:t>
            </a:r>
            <a:r>
              <a:rPr lang="ru-RU" dirty="0"/>
              <a:t> к/р троцкистской установки. </a:t>
            </a:r>
            <a:r>
              <a:rPr lang="ru-RU" dirty="0" err="1"/>
              <a:t>Обв</a:t>
            </a:r>
            <a:r>
              <a:rPr lang="ru-RU" dirty="0"/>
              <a:t>. же ПОЛИСИЦКИЙ, как это следствием установлено, находясь как в производственной связи </a:t>
            </a:r>
            <a:r>
              <a:rPr lang="ru-RU" dirty="0">
                <a:highlight>
                  <a:srgbClr val="FFFF00"/>
                </a:highlight>
              </a:rPr>
              <a:t>[с другими обвиняемыми], </a:t>
            </a:r>
            <a:r>
              <a:rPr lang="ru-RU" dirty="0"/>
              <a:t>так и в бытовой, участвуя в ряде бесед вместе с </a:t>
            </a:r>
            <a:r>
              <a:rPr lang="ru-RU" dirty="0" err="1"/>
              <a:t>обв</a:t>
            </a:r>
            <a:r>
              <a:rPr lang="ru-RU" dirty="0"/>
              <a:t>. ЮФИТОМ и МАЦУКОМ, точку зрения их разделял, т.е. был всегда солидарен </a:t>
            </a:r>
            <a:r>
              <a:rPr lang="ru-RU" dirty="0">
                <a:highlight>
                  <a:srgbClr val="FFFF00"/>
                </a:highlight>
              </a:rPr>
              <a:t>[с ними] </a:t>
            </a:r>
            <a:r>
              <a:rPr lang="ru-RU" dirty="0"/>
              <a:t>и в ряде случаев также высказывал явно к/р троцкистские взгляды. </a:t>
            </a:r>
            <a:r>
              <a:rPr lang="ru-RU" dirty="0">
                <a:highlight>
                  <a:srgbClr val="FFFF00"/>
                </a:highlight>
              </a:rPr>
              <a:t>Следствием вполне достаточно состав преступления доказан, и обвинительное заключение написано в соответствии с следственным материалом. Причем, характерно, что уже будучи привлеченными [к ответственности], вышеуказанные обвиняемые безобразно себя вели, [что выразилось] в ряде протестов неосновательных.* Особенно это характерно для ПОЛИСИЦКОГО, который объявлял голодовку явно неосновательную. В момент объявления ПОЛИСИЦКОМУ об окончании следствия он снова объявил голодовку и официально подал 17/V – 35 г. заявление о голодовке и последнюю не снял, хотя ему было разъяснено, что голодовка является также неосновательной.</a:t>
            </a:r>
          </a:p>
          <a:p>
            <a:pPr marL="45720" indent="0" algn="just">
              <a:buNone/>
            </a:pPr>
            <a:r>
              <a:rPr lang="ru-RU" dirty="0">
                <a:highlight>
                  <a:srgbClr val="FFFF00"/>
                </a:highlight>
              </a:rPr>
              <a:t>Имея ввиду, что следствие по делу закончено, состав преступления всем обвиняемым доказан, а поэтому, руководствуясь ст. 221 п. В УПК,</a:t>
            </a:r>
          </a:p>
          <a:p>
            <a:pPr marL="45720" indent="0" algn="just">
              <a:buNone/>
            </a:pPr>
            <a:r>
              <a:rPr lang="ru-RU" dirty="0"/>
              <a:t>*Так в документе; правильно – «необоснованных».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13919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86AD418-242E-4207-A423-F61DD0F73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558" y="477672"/>
            <a:ext cx="10972800" cy="5950424"/>
          </a:xfrm>
        </p:spPr>
        <p:txBody>
          <a:bodyPr>
            <a:normAutofit fontScale="92500" lnSpcReduction="20000"/>
          </a:bodyPr>
          <a:lstStyle/>
          <a:p>
            <a:pPr marL="45720" indent="0" algn="just">
              <a:buNone/>
            </a:pPr>
            <a:r>
              <a:rPr lang="ru-RU" dirty="0"/>
              <a:t>                                                                                         ПОСТАНОВИЛ:</a:t>
            </a:r>
          </a:p>
          <a:p>
            <a:pPr marL="45720" indent="0" algn="just">
              <a:buNone/>
            </a:pPr>
            <a:r>
              <a:rPr lang="ru-RU" dirty="0"/>
              <a:t>ЮФИТА Льва Борисовича, МАЦУКА Анатолия Осиповича – по ст. 58-10-11 УК и ПОЛИСИЦКОГО </a:t>
            </a:r>
            <a:r>
              <a:rPr lang="ru-RU" dirty="0" err="1"/>
              <a:t>Давыда</a:t>
            </a:r>
            <a:r>
              <a:rPr lang="ru-RU" dirty="0"/>
              <a:t> Абрамовича – по ст. 17-58-10-11 УК предать суду Спец-Совещания при Наркомате СССР НКВД. С сего числа арестованных перечислить за </a:t>
            </a:r>
            <a:r>
              <a:rPr lang="ru-RU" dirty="0">
                <a:highlight>
                  <a:srgbClr val="FFFF00"/>
                </a:highlight>
              </a:rPr>
              <a:t>О[</a:t>
            </a:r>
            <a:r>
              <a:rPr lang="ru-RU" dirty="0" err="1">
                <a:highlight>
                  <a:srgbClr val="FFFF00"/>
                </a:highlight>
              </a:rPr>
              <a:t>собым</a:t>
            </a:r>
            <a:r>
              <a:rPr lang="ru-RU" dirty="0">
                <a:highlight>
                  <a:srgbClr val="FFFF00"/>
                </a:highlight>
              </a:rPr>
              <a:t>]/</a:t>
            </a:r>
            <a:r>
              <a:rPr lang="ru-RU" dirty="0"/>
              <a:t>Совещанием, о чем сообщить </a:t>
            </a:r>
            <a:r>
              <a:rPr lang="ru-RU" dirty="0">
                <a:highlight>
                  <a:srgbClr val="FFFF00"/>
                </a:highlight>
              </a:rPr>
              <a:t>арестованным</a:t>
            </a:r>
            <a:r>
              <a:rPr lang="ru-RU" dirty="0"/>
              <a:t> и начальнику Пермского </a:t>
            </a:r>
            <a:r>
              <a:rPr lang="ru-RU" dirty="0" err="1"/>
              <a:t>домзака</a:t>
            </a:r>
            <a:r>
              <a:rPr lang="ru-RU" dirty="0"/>
              <a:t> о перечислении.</a:t>
            </a:r>
          </a:p>
          <a:p>
            <a:pPr marL="45720" indent="0" algn="just">
              <a:buNone/>
            </a:pPr>
            <a:r>
              <a:rPr lang="ru-RU" dirty="0"/>
              <a:t>Наряду с этим по делу установлено, что о к/р работе ЮФИТА, МАЦУКА и ПОЛИСИЦКОГО знали </a:t>
            </a:r>
            <a:r>
              <a:rPr lang="ru-RU" dirty="0" err="1">
                <a:highlight>
                  <a:srgbClr val="FFFF00"/>
                </a:highlight>
              </a:rPr>
              <a:t>чл</a:t>
            </a:r>
            <a:r>
              <a:rPr lang="ru-RU" dirty="0">
                <a:highlight>
                  <a:srgbClr val="FFFF00"/>
                </a:highlight>
              </a:rPr>
              <a:t>[</a:t>
            </a:r>
            <a:r>
              <a:rPr lang="ru-RU" dirty="0" err="1">
                <a:highlight>
                  <a:srgbClr val="FFFF00"/>
                </a:highlight>
              </a:rPr>
              <a:t>ены</a:t>
            </a:r>
            <a:r>
              <a:rPr lang="ru-RU" dirty="0">
                <a:highlight>
                  <a:srgbClr val="FFFF00"/>
                </a:highlight>
              </a:rPr>
              <a:t>] </a:t>
            </a:r>
            <a:r>
              <a:rPr lang="ru-RU" dirty="0"/>
              <a:t>партии, работающие на заводе № 19. Как например: ВОТИНОВА, которая работала в парткоме, узнала еще в октябре м-</a:t>
            </a:r>
            <a:r>
              <a:rPr lang="ru-RU" dirty="0" err="1"/>
              <a:t>це</a:t>
            </a:r>
            <a:r>
              <a:rPr lang="ru-RU" dirty="0"/>
              <a:t> о к/р работе ЮФИТА и МАЦУКА; знала, что они собирались на квартире у НИТЧЕНКО под видом проработки художественной литературы; ряд случаев знала о неправильном преподавании со стороны ЮФИТА и МАЦУКА. И в момент рассмотрения материалов на ПОЛИСИЦКОГО, МАЦУКА, НИТЧЕНКО, БЕСШАПОШНИКОВА как на чл. партии в парткоме ВОТИНОВА даже не выступила. А ранее, когда </a:t>
            </a:r>
            <a:r>
              <a:rPr lang="ru-RU" dirty="0">
                <a:highlight>
                  <a:srgbClr val="FFFF00"/>
                </a:highlight>
              </a:rPr>
              <a:t>[она] </a:t>
            </a:r>
            <a:r>
              <a:rPr lang="ru-RU" dirty="0"/>
              <a:t>узнала, что ЮФИТ, МАЦУК, ПОЛИСИЦКИЙ и др. собирают какой-то кружок на квартире, она их только уговаривала, говоря, что нельзя этого делать. Т.е. из материалов видно, что ВОТИНОВА отнеслась к этому примиренчески, не проявила большевистской бдительности и не поставила вопрос ни в парткоме, ни в городском партийном комитете. Вместе с этим следствием также установлено, </a:t>
            </a:r>
            <a:r>
              <a:rPr lang="ru-RU" dirty="0">
                <a:highlight>
                  <a:srgbClr val="FFFF00"/>
                </a:highlight>
              </a:rPr>
              <a:t>[что] </a:t>
            </a:r>
            <a:r>
              <a:rPr lang="ru-RU" dirty="0"/>
              <a:t>НИТЧЕНКО, находясь в систематической связи с ЮФИТОМ, МАЦУКОМ и ПОЛИСИЦКИМ как в производственном </a:t>
            </a:r>
            <a:r>
              <a:rPr lang="ru-RU" dirty="0">
                <a:highlight>
                  <a:srgbClr val="FFFF00"/>
                </a:highlight>
              </a:rPr>
              <a:t>[плане], </a:t>
            </a:r>
            <a:r>
              <a:rPr lang="ru-RU" dirty="0"/>
              <a:t>так и в бытовом, участвовал в организованном кружке под видом проработки художественной литературы. Собирались все на квартире у НИТЧЕНКО, где прорабатывали книгу «Большой конвейер». В момент проработки этой книги шли явно к/р троцкистские толкования, в которых НИТЧЕНКО участвовал</a:t>
            </a:r>
            <a:r>
              <a:rPr lang="ru-RU" dirty="0">
                <a:highlight>
                  <a:srgbClr val="FFFF00"/>
                </a:highlight>
              </a:rPr>
              <a:t>; [он] </a:t>
            </a:r>
            <a:r>
              <a:rPr lang="ru-RU" dirty="0"/>
              <a:t>несколько раз слышал о к/р разговорах со стороны </a:t>
            </a:r>
            <a:r>
              <a:rPr lang="ru-RU" dirty="0" err="1">
                <a:highlight>
                  <a:srgbClr val="FFFF00"/>
                </a:highlight>
              </a:rPr>
              <a:t>обв</a:t>
            </a:r>
            <a:r>
              <a:rPr lang="ru-RU" dirty="0">
                <a:highlight>
                  <a:srgbClr val="FFFF00"/>
                </a:highlight>
              </a:rPr>
              <a:t>., [но] </a:t>
            </a:r>
            <a:r>
              <a:rPr lang="ru-RU" dirty="0"/>
              <a:t>абсолютно никаких мер не принял, т.е. не поставил вопрос ни перед партийным комитетом завода, ни перед городским партийным комитетом, а проявил в этом деле полную либеральность.</a:t>
            </a:r>
          </a:p>
        </p:txBody>
      </p:sp>
    </p:spTree>
    <p:extLst>
      <p:ext uri="{BB962C8B-B14F-4D97-AF65-F5344CB8AC3E}">
        <p14:creationId xmlns:p14="http://schemas.microsoft.com/office/powerpoint/2010/main" val="34985622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19112A6-54DC-4C34-847F-3C6E35B5D6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094" y="573206"/>
            <a:ext cx="11027390" cy="5522794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dirty="0"/>
              <a:t>Имея ввиду, что ВОТИНОВУ и НИТЧЕНКО привлекать в уголовном порядке по ст. 58-12 нецелесообразно, поэтому в отношении них материал выделить и </a:t>
            </a:r>
            <a:r>
              <a:rPr lang="ru-RU" dirty="0">
                <a:highlight>
                  <a:srgbClr val="FFFF00"/>
                </a:highlight>
              </a:rPr>
              <a:t>направить для разрешения в партийном порядке в Пермский городской комитет партии.</a:t>
            </a:r>
          </a:p>
          <a:p>
            <a:pPr marL="45720" indent="0" algn="just">
              <a:buNone/>
            </a:pPr>
            <a:r>
              <a:rPr lang="ru-RU" dirty="0"/>
              <a:t>Настоящее дело направить через УСО Пермского сектора НКВД в СПО УГБ НКВД по Свердловской области и </a:t>
            </a:r>
            <a:r>
              <a:rPr lang="ru-RU" dirty="0" err="1"/>
              <a:t>спецсектора</a:t>
            </a:r>
            <a:r>
              <a:rPr lang="ru-RU" dirty="0"/>
              <a:t> облпрокуратуры для согласования и направления дела.</a:t>
            </a:r>
          </a:p>
          <a:p>
            <a:pPr marL="45720" indent="0" algn="just">
              <a:buNone/>
            </a:pPr>
            <a:r>
              <a:rPr lang="ru-RU" dirty="0"/>
              <a:t>Изъятую у ЮФИТА квитанцию на сданные деньги на 71 руб. возвратить ЮФИТУ; сберегательную книжку, находящуюся при деле, из дела также изъять и направить в кассу Пермского </a:t>
            </a:r>
            <a:r>
              <a:rPr lang="ru-RU" dirty="0" err="1"/>
              <a:t>домзака</a:t>
            </a:r>
            <a:r>
              <a:rPr lang="ru-RU" dirty="0"/>
              <a:t> по месту нахождения </a:t>
            </a:r>
            <a:r>
              <a:rPr lang="ru-RU" dirty="0">
                <a:highlight>
                  <a:srgbClr val="FFFF00"/>
                </a:highlight>
              </a:rPr>
              <a:t>заключенного</a:t>
            </a:r>
            <a:r>
              <a:rPr lang="ru-RU" dirty="0"/>
              <a:t>, о чем ему также сообщить.                                                                                                                                                    </a:t>
            </a:r>
          </a:p>
          <a:p>
            <a:pPr marL="45720" indent="0">
              <a:buNone/>
            </a:pPr>
            <a:r>
              <a:rPr lang="ru-RU" dirty="0"/>
              <a:t>                                                                                           Прокурор Пермского сектора НКВД    </a:t>
            </a:r>
            <a:r>
              <a:rPr lang="ru-RU" i="1" dirty="0"/>
              <a:t>Ощепков</a:t>
            </a:r>
            <a:endParaRPr lang="ru-RU" dirty="0"/>
          </a:p>
          <a:p>
            <a:pPr marL="45720" indent="0" algn="just">
              <a:buNone/>
            </a:pPr>
            <a:r>
              <a:rPr lang="ru-RU" dirty="0"/>
              <a:t>ГОПАПО. Ф. 643/2. Оп. 1. Д. 26705. Л. 266–266 об. Подлинник. Машинопись.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35948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56D9F8-EDEE-4F17-814D-D0BC90AEE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2358" y="2492991"/>
            <a:ext cx="4367284" cy="1356360"/>
          </a:xfrm>
        </p:spPr>
        <p:txBody>
          <a:bodyPr/>
          <a:lstStyle/>
          <a:p>
            <a:r>
              <a:rPr lang="ru-RU" b="1" dirty="0"/>
              <a:t>Это ещё не всё…</a:t>
            </a:r>
            <a:br>
              <a:rPr lang="ru-RU" b="1" dirty="0"/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7566899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цветов без фона (130 картинок) 🔥 Прикольные картинки и юмор |  Цветок, Красные тюльпаны, Цветы">
            <a:extLst>
              <a:ext uri="{FF2B5EF4-FFF2-40B4-BE49-F238E27FC236}">
                <a16:creationId xmlns:a16="http://schemas.microsoft.com/office/drawing/2014/main" id="{678BCB18-4AD6-4218-BAC6-C20A4B0F0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099189" y="1225171"/>
            <a:ext cx="3268639" cy="2451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17753D-95CD-405A-BC2B-E7D58885C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2019300"/>
            <a:ext cx="9875520" cy="2819400"/>
          </a:xfrm>
        </p:spPr>
        <p:txBody>
          <a:bodyPr>
            <a:normAutofit/>
          </a:bodyPr>
          <a:lstStyle/>
          <a:p>
            <a:pPr algn="ctr"/>
            <a:r>
              <a:rPr lang="ru-RU" sz="7200" b="1" dirty="0">
                <a:latin typeface="Segoe Script" panose="030B0504020000000003" pitchFamily="66" charset="0"/>
              </a:rPr>
              <a:t>Типовые конструкции</a:t>
            </a:r>
          </a:p>
        </p:txBody>
      </p:sp>
      <p:pic>
        <p:nvPicPr>
          <p:cNvPr id="1030" name="Picture 6" descr="Картинки цветы без фона для фотошопа (69 фото) » Картинки и статусы про  окружающий мир вокруг">
            <a:extLst>
              <a:ext uri="{FF2B5EF4-FFF2-40B4-BE49-F238E27FC236}">
                <a16:creationId xmlns:a16="http://schemas.microsoft.com/office/drawing/2014/main" id="{17CC59FB-3738-4CCA-98A6-D7637E274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90" y="3037764"/>
            <a:ext cx="3562634" cy="3562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Картинки цветы без фона для фотошопа (69 фото) » Картинки и статусы про  окружающий мир вокруг">
            <a:extLst>
              <a:ext uri="{FF2B5EF4-FFF2-40B4-BE49-F238E27FC236}">
                <a16:creationId xmlns:a16="http://schemas.microsoft.com/office/drawing/2014/main" id="{5073AD9A-A89D-44EB-A46D-78889F5200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745866" y="296173"/>
            <a:ext cx="2515011" cy="1936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What you probably didnt know about emojis - Coastal Courier">
            <a:extLst>
              <a:ext uri="{FF2B5EF4-FFF2-40B4-BE49-F238E27FC236}">
                <a16:creationId xmlns:a16="http://schemas.microsoft.com/office/drawing/2014/main" id="{64CA876B-2DEC-423B-95A3-0CF2C2DCE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4784">
            <a:off x="1523267" y="570717"/>
            <a:ext cx="2127928" cy="1969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6,400+ Excited Emoji Stock Illustrations, Royalty-Free Vector Graphics &amp;  Clip Art - iStock | Happy emoji, Emoji icons">
            <a:extLst>
              <a:ext uri="{FF2B5EF4-FFF2-40B4-BE49-F238E27FC236}">
                <a16:creationId xmlns:a16="http://schemas.microsoft.com/office/drawing/2014/main" id="{99A5C310-66F7-44E7-BE07-2B2AB55AF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811" y="4407091"/>
            <a:ext cx="1847958" cy="1936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08734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66B9DA-50CB-4FED-AD1D-FBBDBDAA2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39" y="486770"/>
            <a:ext cx="9875520" cy="1356360"/>
          </a:xfrm>
        </p:spPr>
        <p:txBody>
          <a:bodyPr/>
          <a:lstStyle/>
          <a:p>
            <a:pPr algn="ctr"/>
            <a:r>
              <a:rPr lang="ru-RU" dirty="0"/>
              <a:t>Типовая конструкция завершения обстоятельств дела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624ED0-D7D7-495D-8043-621E42CF0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206" y="1992573"/>
            <a:ext cx="11122925" cy="4378657"/>
          </a:xfrm>
        </p:spPr>
        <p:txBody>
          <a:bodyPr>
            <a:normAutofit/>
          </a:bodyPr>
          <a:lstStyle/>
          <a:p>
            <a:r>
              <a:rPr lang="ru-RU" sz="2400" dirty="0"/>
              <a:t>Из дела видно, что контрреволюционная работа со стороны обвиняемых проходила систематически, что следствием достаточно установлено, а поэтому на основании вышеизложенного (№85)</a:t>
            </a:r>
          </a:p>
          <a:p>
            <a:r>
              <a:rPr lang="ru-RU" sz="2400" dirty="0"/>
              <a:t>Дело расследовано вполне достаточно, и обвинительное заключение написано в соответствии с следственным материалом. А поэтому на основании вышеизложенного, руководствуясь ст. 221 п. В УПК (№145)</a:t>
            </a:r>
          </a:p>
          <a:p>
            <a:r>
              <a:rPr lang="ru-RU" sz="2400" dirty="0"/>
              <a:t>Следствием вполне достаточно состав преступления доказан, и обвинительное заключение написано в соответствии с следственным материалом… Имея ввиду, что следствие по делу закончено, состав преступления всем обвиняемым доказан, а поэтому, руководствуясь ст. 221 п. В УПК (№147),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5959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D90D6E-61E9-404F-AFE2-729B3F364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22998"/>
            <a:ext cx="9875520" cy="1123665"/>
          </a:xfrm>
        </p:spPr>
        <p:txBody>
          <a:bodyPr/>
          <a:lstStyle/>
          <a:p>
            <a:pPr algn="ctr"/>
            <a:r>
              <a:rPr lang="ru-RU" b="1" dirty="0"/>
              <a:t>К вопросу о сокращениях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AA9901-8036-41C3-9D27-4FD654B83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218" y="1446663"/>
            <a:ext cx="10385946" cy="4804012"/>
          </a:xfrm>
        </p:spPr>
        <p:txBody>
          <a:bodyPr>
            <a:normAutofit lnSpcReduction="10000"/>
          </a:bodyPr>
          <a:lstStyle/>
          <a:p>
            <a:r>
              <a:rPr lang="ru-RU" sz="3600" b="1" dirty="0"/>
              <a:t>№85: </a:t>
            </a:r>
            <a:r>
              <a:rPr lang="ru-RU" sz="3600" dirty="0"/>
              <a:t>ст. (статья), сельсовет, </a:t>
            </a:r>
            <a:r>
              <a:rPr lang="ru-RU" sz="3600" dirty="0" err="1"/>
              <a:t>спецколлегия</a:t>
            </a:r>
            <a:r>
              <a:rPr lang="ru-RU" sz="3600" dirty="0"/>
              <a:t>, </a:t>
            </a:r>
            <a:r>
              <a:rPr lang="ru-RU" sz="3600" dirty="0" err="1"/>
              <a:t>спецсектор</a:t>
            </a:r>
            <a:r>
              <a:rPr lang="ru-RU" sz="3600" dirty="0"/>
              <a:t>, </a:t>
            </a:r>
            <a:r>
              <a:rPr lang="ru-RU" sz="3600" dirty="0" err="1"/>
              <a:t>домзак</a:t>
            </a:r>
            <a:r>
              <a:rPr lang="ru-RU" sz="3600" dirty="0"/>
              <a:t>, облсуд </a:t>
            </a:r>
          </a:p>
          <a:p>
            <a:r>
              <a:rPr lang="ru-RU" sz="3600" b="1" dirty="0"/>
              <a:t>№145: </a:t>
            </a:r>
            <a:r>
              <a:rPr lang="ru-RU" sz="3600" dirty="0"/>
              <a:t>г. (год), </a:t>
            </a:r>
            <a:r>
              <a:rPr lang="ru-RU" sz="3600" dirty="0">
                <a:highlight>
                  <a:srgbClr val="FFFF00"/>
                </a:highlight>
              </a:rPr>
              <a:t>ст.</a:t>
            </a:r>
            <a:r>
              <a:rPr lang="ru-RU" sz="3600" dirty="0"/>
              <a:t>, к</a:t>
            </a:r>
            <a:r>
              <a:rPr lang="en-US" sz="3600" dirty="0"/>
              <a:t>/</a:t>
            </a:r>
            <a:r>
              <a:rPr lang="ru-RU" sz="3600" dirty="0"/>
              <a:t>р (контрреволюционный), сов. (советский), п. (пункт), </a:t>
            </a:r>
            <a:r>
              <a:rPr lang="ru-RU" sz="3600" dirty="0" err="1">
                <a:highlight>
                  <a:srgbClr val="FFFF00"/>
                </a:highlight>
              </a:rPr>
              <a:t>спецколлегия</a:t>
            </a:r>
            <a:r>
              <a:rPr lang="ru-RU" sz="3600" dirty="0">
                <a:highlight>
                  <a:srgbClr val="FFFF00"/>
                </a:highlight>
              </a:rPr>
              <a:t>, облсуд, </a:t>
            </a:r>
            <a:r>
              <a:rPr lang="ru-RU" sz="3600" dirty="0" err="1">
                <a:highlight>
                  <a:srgbClr val="FFFF00"/>
                </a:highlight>
              </a:rPr>
              <a:t>домзак</a:t>
            </a:r>
            <a:endParaRPr lang="ru-RU" sz="3600" dirty="0">
              <a:highlight>
                <a:srgbClr val="FFFF00"/>
              </a:highlight>
            </a:endParaRPr>
          </a:p>
          <a:p>
            <a:r>
              <a:rPr lang="ru-RU" sz="3600" b="1" dirty="0"/>
              <a:t>№147: </a:t>
            </a:r>
            <a:r>
              <a:rPr lang="ru-RU" sz="3600" dirty="0">
                <a:highlight>
                  <a:srgbClr val="FFFF00"/>
                </a:highlight>
              </a:rPr>
              <a:t>г., ст., к</a:t>
            </a:r>
            <a:r>
              <a:rPr lang="en-US" sz="3600" dirty="0">
                <a:highlight>
                  <a:srgbClr val="FFFF00"/>
                </a:highlight>
              </a:rPr>
              <a:t>/</a:t>
            </a:r>
            <a:r>
              <a:rPr lang="ru-RU" sz="3600" dirty="0">
                <a:highlight>
                  <a:srgbClr val="FFFF00"/>
                </a:highlight>
              </a:rPr>
              <a:t>р</a:t>
            </a:r>
            <a:r>
              <a:rPr lang="ru-RU" sz="3600" dirty="0"/>
              <a:t>, </a:t>
            </a:r>
            <a:r>
              <a:rPr lang="ru-RU" sz="3600" dirty="0" err="1"/>
              <a:t>обв</a:t>
            </a:r>
            <a:r>
              <a:rPr lang="ru-RU" sz="3600" dirty="0"/>
              <a:t>. (обвиняемый), партпросвещение, партучеба, совхоз, </a:t>
            </a:r>
            <a:r>
              <a:rPr lang="ru-RU" sz="3600" dirty="0">
                <a:highlight>
                  <a:srgbClr val="FFFF00"/>
                </a:highlight>
              </a:rPr>
              <a:t>п.</a:t>
            </a:r>
            <a:r>
              <a:rPr lang="ru-RU" sz="3600" dirty="0"/>
              <a:t>, О. (Особый), </a:t>
            </a:r>
            <a:r>
              <a:rPr lang="ru-RU" sz="3600" dirty="0" err="1">
                <a:highlight>
                  <a:srgbClr val="FFFF00"/>
                </a:highlight>
              </a:rPr>
              <a:t>домзак</a:t>
            </a:r>
            <a:r>
              <a:rPr lang="ru-RU" sz="3600" dirty="0"/>
              <a:t>, чл. (член), м-</a:t>
            </a:r>
            <a:r>
              <a:rPr lang="ru-RU" sz="3600" dirty="0" err="1"/>
              <a:t>це</a:t>
            </a:r>
            <a:r>
              <a:rPr lang="ru-RU" sz="3600" dirty="0"/>
              <a:t> (месяце), партком, др. (другие), т.е. (то есть), </a:t>
            </a:r>
            <a:r>
              <a:rPr lang="ru-RU" sz="3600" dirty="0" err="1">
                <a:highlight>
                  <a:srgbClr val="FFFF00"/>
                </a:highlight>
              </a:rPr>
              <a:t>спецсектор</a:t>
            </a:r>
            <a:endParaRPr lang="ru-RU" sz="36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0125064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97192F-A096-4BD8-A113-DD1E0796B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Где мы нашли судьбу (предположительно того) Ощепкова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D79DDD-E2A7-4A2A-AEFB-FAF5BE94DC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2257" y="2183187"/>
            <a:ext cx="10197005" cy="4038600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https://nkvd.memo.ru</a:t>
            </a:r>
            <a:endParaRPr lang="ru-RU" sz="2400" dirty="0"/>
          </a:p>
          <a:p>
            <a:pPr algn="just"/>
            <a:r>
              <a:rPr lang="en-US" sz="2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https://pamyat-naroda.ru/heroes</a:t>
            </a:r>
            <a:endParaRPr lang="ru-RU" sz="2400" dirty="0"/>
          </a:p>
          <a:p>
            <a:pPr algn="just" fontAlgn="base"/>
            <a:r>
              <a:rPr lang="ru-RU" sz="2400" dirty="0"/>
              <a:t>Политические репрессии в Прикамье, 1918-1980е гг.: Сборник документов и материалов Авт. коллектив: </a:t>
            </a:r>
            <a:r>
              <a:rPr lang="ru-RU" sz="2400" dirty="0" err="1"/>
              <a:t>О.Л.Лейбович</a:t>
            </a:r>
            <a:r>
              <a:rPr lang="ru-RU" sz="2400" dirty="0"/>
              <a:t>, </a:t>
            </a:r>
            <a:r>
              <a:rPr lang="ru-RU" sz="2400" dirty="0" err="1"/>
              <a:t>М.А.Иванова</a:t>
            </a:r>
            <a:r>
              <a:rPr lang="ru-RU" sz="2400" dirty="0"/>
              <a:t>, Обухов Л.А., </a:t>
            </a:r>
            <a:r>
              <a:rPr lang="ru-RU" sz="2400" dirty="0" err="1"/>
              <a:t>М.Г.Нечаев</a:t>
            </a:r>
            <a:r>
              <a:rPr lang="ru-RU" sz="2400" dirty="0"/>
              <a:t>, </a:t>
            </a:r>
            <a:r>
              <a:rPr lang="ru-RU" sz="2400" dirty="0" err="1"/>
              <a:t>А.Б.Суслов</a:t>
            </a:r>
            <a:r>
              <a:rPr lang="ru-RU" sz="2400" dirty="0"/>
              <a:t>, </a:t>
            </a:r>
            <a:r>
              <a:rPr lang="ru-RU" sz="2400" dirty="0" err="1"/>
              <a:t>Т.В.Безденежных</a:t>
            </a:r>
            <a:r>
              <a:rPr lang="ru-RU" sz="2400" dirty="0"/>
              <a:t>, </a:t>
            </a:r>
            <a:r>
              <a:rPr lang="ru-RU" sz="2400" dirty="0" err="1"/>
              <a:t>Станковская</a:t>
            </a:r>
            <a:r>
              <a:rPr lang="ru-RU" sz="2400" dirty="0"/>
              <a:t> Г.Ф. (отв. сост.); Администрация </a:t>
            </a:r>
            <a:r>
              <a:rPr lang="ru-RU" sz="2400" dirty="0" err="1"/>
              <a:t>Перм</a:t>
            </a:r>
            <a:r>
              <a:rPr lang="ru-RU" sz="2400" dirty="0"/>
              <a:t>. обл., Комитет по делам арх. </a:t>
            </a:r>
            <a:r>
              <a:rPr lang="ru-RU" sz="2400" dirty="0" err="1"/>
              <a:t>Перм</a:t>
            </a:r>
            <a:r>
              <a:rPr lang="ru-RU" sz="2400" dirty="0"/>
              <a:t>. обл., ГОУ "Гос. обществ.-полит. арх. </a:t>
            </a:r>
            <a:r>
              <a:rPr lang="ru-RU" sz="2400" dirty="0" err="1"/>
              <a:t>Перм</a:t>
            </a:r>
            <a:r>
              <a:rPr lang="ru-RU" sz="2400" dirty="0"/>
              <a:t>. обл." — Пермь: Пушка, 2004 — 560 с.</a:t>
            </a:r>
          </a:p>
          <a:p>
            <a:pPr algn="just" fontAlgn="base"/>
            <a:r>
              <a:rPr lang="ru-RU" sz="2400" dirty="0"/>
              <a:t>Русский Сборник. Исследования по истории России. Том XXV: 1937 год / Отв. сост. тома </a:t>
            </a:r>
            <a:r>
              <a:rPr lang="ru-RU" sz="2400" dirty="0" err="1"/>
              <a:t>А.И.Колпакиди</a:t>
            </a:r>
            <a:r>
              <a:rPr lang="ru-RU" sz="2400" dirty="0"/>
              <a:t>. М., 2018.</a:t>
            </a:r>
          </a:p>
        </p:txBody>
      </p:sp>
    </p:spTree>
    <p:extLst>
      <p:ext uri="{BB962C8B-B14F-4D97-AF65-F5344CB8AC3E}">
        <p14:creationId xmlns:p14="http://schemas.microsoft.com/office/powerpoint/2010/main" val="1517639295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ACC63D00-1EE0-4159-BF5A-6FF02000B7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424</TotalTime>
  <Words>1145</Words>
  <Application>Microsoft Office PowerPoint</Application>
  <PresentationFormat>Широкоэкранный</PresentationFormat>
  <Paragraphs>72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Corbel</vt:lpstr>
      <vt:lpstr>Segoe Script</vt:lpstr>
      <vt:lpstr>Базис</vt:lpstr>
      <vt:lpstr>Кто такой Ощепков и с чем его едят</vt:lpstr>
      <vt:lpstr>Очень специфичные вводные данные Рассказ о том, как Лиза попыталась, выполняя задание по палеографии, остаться в комфортном XX веке</vt:lpstr>
      <vt:lpstr>Реквизиты типичного постановления прокурора в 1930-е годы</vt:lpstr>
      <vt:lpstr>№ 85 Из постановления прокурора Пермского сектора НКВД Ощепкова о предании суду за антисоветскую пропаганду молодых колхозников артели «Новый путь» Ординского района Н.П. Незаконорожденного и П.И. Садкова </vt:lpstr>
      <vt:lpstr>Презентация PowerPoint</vt:lpstr>
      <vt:lpstr>Презентация PowerPoint</vt:lpstr>
      <vt:lpstr>№ 145 Постановление прокурора Пермского сектора НКВД Ощепкова о предании суду Г.Ф. Губина  </vt:lpstr>
      <vt:lpstr>Презентация PowerPoint</vt:lpstr>
      <vt:lpstr>Презентация PowerPoint</vt:lpstr>
      <vt:lpstr>№ 147 Постановление прокурора Пермского сектора НКВД Ощепкова о предании суду за «контрреволюционную троцкистскую деятельность» группы инженеров-конструкторов Пермского моторостроительного завода </vt:lpstr>
      <vt:lpstr>Презентация PowerPoint</vt:lpstr>
      <vt:lpstr>Презентация PowerPoint</vt:lpstr>
      <vt:lpstr>Презентация PowerPoint</vt:lpstr>
      <vt:lpstr>Это ещё не всё… </vt:lpstr>
      <vt:lpstr>Типовые конструкции</vt:lpstr>
      <vt:lpstr>Типовая конструкция завершения обстоятельств дела</vt:lpstr>
      <vt:lpstr>К вопросу о сокращениях</vt:lpstr>
      <vt:lpstr>Где мы нашли судьбу (предположительно того) Ощепкова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Кто такой Ощепков и с чем его едят</dc:title>
  <dc:creator>Дмитриева Полина Вячеславовна</dc:creator>
  <cp:lastModifiedBy>Дмитриева Полина Вячеславовна</cp:lastModifiedBy>
  <cp:revision>18</cp:revision>
  <dcterms:created xsi:type="dcterms:W3CDTF">2024-02-09T11:07:40Z</dcterms:created>
  <dcterms:modified xsi:type="dcterms:W3CDTF">2024-02-13T05:25:13Z</dcterms:modified>
</cp:coreProperties>
</file>