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sldIdLst>
    <p:sldId id="256" r:id="rId2"/>
    <p:sldId id="257" r:id="rId3"/>
    <p:sldId id="258" r:id="rId4"/>
    <p:sldId id="259" r:id="rId5"/>
    <p:sldId id="269" r:id="rId6"/>
    <p:sldId id="260" r:id="rId7"/>
    <p:sldId id="262" r:id="rId8"/>
    <p:sldId id="268" r:id="rId9"/>
    <p:sldId id="263" r:id="rId10"/>
    <p:sldId id="264" r:id="rId11"/>
    <p:sldId id="265" r:id="rId12"/>
    <p:sldId id="266" r:id="rId13"/>
    <p:sldId id="267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FCFA1-46A1-4495-88BE-E6FFE87C141A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2D2A1-0134-44F3-82CC-CA4EB681B5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9790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FCFA1-46A1-4495-88BE-E6FFE87C141A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2D2A1-0134-44F3-82CC-CA4EB681B5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009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FCFA1-46A1-4495-88BE-E6FFE87C141A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2D2A1-0134-44F3-82CC-CA4EB681B5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2614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FCFA1-46A1-4495-88BE-E6FFE87C141A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2D2A1-0134-44F3-82CC-CA4EB681B5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615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FCFA1-46A1-4495-88BE-E6FFE87C141A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2D2A1-0134-44F3-82CC-CA4EB681B5F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636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FCFA1-46A1-4495-88BE-E6FFE87C141A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2D2A1-0134-44F3-82CC-CA4EB681B5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116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FCFA1-46A1-4495-88BE-E6FFE87C141A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2D2A1-0134-44F3-82CC-CA4EB681B5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879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FCFA1-46A1-4495-88BE-E6FFE87C141A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2D2A1-0134-44F3-82CC-CA4EB681B5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873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7B5FCFA1-46A1-4495-88BE-E6FFE87C141A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2D2A1-0134-44F3-82CC-CA4EB681B5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174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FCFA1-46A1-4495-88BE-E6FFE87C141A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2D2A1-0134-44F3-82CC-CA4EB681B5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88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FCFA1-46A1-4495-88BE-E6FFE87C141A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2D2A1-0134-44F3-82CC-CA4EB681B5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452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7B5FCFA1-46A1-4495-88BE-E6FFE87C141A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3302D2A1-0134-44F3-82CC-CA4EB681B5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052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866DEE-8218-4DB4-9DCC-8891973D99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0515" y="1664739"/>
            <a:ext cx="9490969" cy="1850817"/>
          </a:xfrm>
        </p:spPr>
        <p:txBody>
          <a:bodyPr>
            <a:normAutofit/>
          </a:bodyPr>
          <a:lstStyle/>
          <a:p>
            <a:r>
              <a:rPr lang="ru-RU" sz="4400" dirty="0"/>
              <a:t>ФОРМУЛЯРНЫЙ АНАЛИЗ ЧЕЛОБИТНОЙ (</a:t>
            </a:r>
            <a:r>
              <a:rPr lang="en-US" sz="4400" dirty="0"/>
              <a:t>xvi-xviii</a:t>
            </a:r>
            <a:r>
              <a:rPr lang="ru-RU" sz="4400" dirty="0"/>
              <a:t> вв.)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7EC59F-885C-478F-AF3F-FD5B5335C6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2019" y="3899783"/>
            <a:ext cx="7767962" cy="1239894"/>
          </a:xfrm>
        </p:spPr>
        <p:txBody>
          <a:bodyPr/>
          <a:lstStyle/>
          <a:p>
            <a:r>
              <a:rPr lang="ru-RU" sz="2400" b="1" i="0" dirty="0">
                <a:solidFill>
                  <a:srgbClr val="333333"/>
                </a:solidFill>
                <a:effectLst/>
                <a:latin typeface="+mj-lt"/>
              </a:rPr>
              <a:t>«Исторические науки и вспомогательные исторические дисциплины в публичном пространстве»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D86A05-7A15-44D4-991A-21CD5E29508F}"/>
              </a:ext>
            </a:extLst>
          </p:cNvPr>
          <p:cNvSpPr txBox="1"/>
          <p:nvPr/>
        </p:nvSpPr>
        <p:spPr>
          <a:xfrm>
            <a:off x="8202967" y="5690586"/>
            <a:ext cx="34001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Юдкина Е.С., Карпова А.Г.</a:t>
            </a:r>
            <a:b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ru-RU" i="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+mj-lt"/>
              </a:rPr>
              <a:t>ИП/В ИСТ-1-2023 НМ(ИСТ НМ)</a:t>
            </a:r>
          </a:p>
          <a:p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F9FE3A3-8E71-4604-AE56-7D3748A41F74}"/>
              </a:ext>
            </a:extLst>
          </p:cNvPr>
          <p:cNvSpPr/>
          <p:nvPr/>
        </p:nvSpPr>
        <p:spPr>
          <a:xfrm>
            <a:off x="8402714" y="5619564"/>
            <a:ext cx="3258105" cy="754603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056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ACC416-A6CF-4CCD-844F-AEEA83D40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23613"/>
            <a:ext cx="7729728" cy="1188720"/>
          </a:xfrm>
        </p:spPr>
        <p:txBody>
          <a:bodyPr/>
          <a:lstStyle/>
          <a:p>
            <a:r>
              <a:rPr lang="ru-RU" dirty="0"/>
              <a:t>Происхождение термина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31E56E-01E7-4169-B60A-A52CDB76F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747" y="2041864"/>
            <a:ext cx="9721048" cy="4292523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sz="2400" b="1" dirty="0"/>
              <a:t>Происходит от «челом бить» т.е. – кланяться, просить (по Михельсону)</a:t>
            </a:r>
          </a:p>
          <a:p>
            <a:pPr marL="0" indent="0" algn="just">
              <a:buNone/>
            </a:pPr>
            <a:endParaRPr lang="ru-RU" sz="2400" dirty="0"/>
          </a:p>
          <a:p>
            <a:pPr marL="342900" indent="-342900" algn="just">
              <a:buAutoNum type="arabicParenR"/>
            </a:pPr>
            <a:r>
              <a:rPr lang="ru-RU" sz="2400" b="1" dirty="0">
                <a:solidFill>
                  <a:srgbClr val="212529"/>
                </a:solidFill>
              </a:rPr>
              <a:t>Ч</a:t>
            </a:r>
            <a:r>
              <a:rPr lang="ru-RU" sz="2400" b="1" dirty="0">
                <a:solidFill>
                  <a:srgbClr val="212529"/>
                </a:solidFill>
                <a:effectLst/>
              </a:rPr>
              <a:t>елобитная</a:t>
            </a:r>
            <a:r>
              <a:rPr lang="ru-RU" sz="2400" dirty="0">
                <a:solidFill>
                  <a:srgbClr val="212529"/>
                </a:solidFill>
                <a:effectLst/>
              </a:rPr>
              <a:t> </a:t>
            </a:r>
            <a:r>
              <a:rPr lang="ru-RU" sz="2400" dirty="0" err="1">
                <a:solidFill>
                  <a:srgbClr val="212529"/>
                </a:solidFill>
                <a:effectLst/>
              </a:rPr>
              <a:t>др.рус</a:t>
            </a:r>
            <a:r>
              <a:rPr lang="ru-RU" sz="2400" dirty="0">
                <a:solidFill>
                  <a:srgbClr val="212529"/>
                </a:solidFill>
                <a:effectLst/>
              </a:rPr>
              <a:t>. челобитье (Полоцк. грам. 1396 г., </a:t>
            </a:r>
            <a:r>
              <a:rPr lang="ru-RU" sz="2400" dirty="0" err="1">
                <a:solidFill>
                  <a:srgbClr val="212529"/>
                </a:solidFill>
                <a:effectLst/>
              </a:rPr>
              <a:t>Новгор</a:t>
            </a:r>
            <a:r>
              <a:rPr lang="ru-RU" sz="2400" dirty="0">
                <a:solidFill>
                  <a:srgbClr val="212529"/>
                </a:solidFill>
                <a:effectLst/>
              </a:rPr>
              <a:t>. I </a:t>
            </a:r>
            <a:r>
              <a:rPr lang="ru-RU" sz="2400" dirty="0" err="1">
                <a:solidFill>
                  <a:srgbClr val="212529"/>
                </a:solidFill>
                <a:effectLst/>
              </a:rPr>
              <a:t>летоп</a:t>
            </a:r>
            <a:r>
              <a:rPr lang="ru-RU" sz="2400" dirty="0">
                <a:solidFill>
                  <a:srgbClr val="212529"/>
                </a:solidFill>
                <a:effectLst/>
              </a:rPr>
              <a:t>. 1375 г. и др.), </a:t>
            </a:r>
            <a:r>
              <a:rPr lang="ru-RU" sz="2400" dirty="0" err="1">
                <a:solidFill>
                  <a:srgbClr val="212529"/>
                </a:solidFill>
                <a:effectLst/>
              </a:rPr>
              <a:t>бити</a:t>
            </a:r>
            <a:r>
              <a:rPr lang="ru-RU" sz="2400" dirty="0">
                <a:solidFill>
                  <a:srgbClr val="212529"/>
                </a:solidFill>
                <a:effectLst/>
              </a:rPr>
              <a:t> челом (уже в грам. 1389 г.). – </a:t>
            </a:r>
            <a:r>
              <a:rPr lang="ru-RU" sz="2400" b="1" dirty="0">
                <a:solidFill>
                  <a:srgbClr val="212529"/>
                </a:solidFill>
                <a:effectLst/>
              </a:rPr>
              <a:t>Словарь Макса Фасмера.</a:t>
            </a:r>
          </a:p>
          <a:p>
            <a:pPr marL="342900" indent="-342900" algn="just">
              <a:buAutoNum type="arabicParenR"/>
            </a:pPr>
            <a:r>
              <a:rPr lang="ru-RU" sz="2400" b="1" dirty="0">
                <a:solidFill>
                  <a:srgbClr val="212529"/>
                </a:solidFill>
                <a:effectLst/>
              </a:rPr>
              <a:t>Челобитная. </a:t>
            </a:r>
            <a:r>
              <a:rPr lang="ru-RU" sz="2400" dirty="0">
                <a:solidFill>
                  <a:srgbClr val="212529"/>
                </a:solidFill>
                <a:effectLst/>
              </a:rPr>
              <a:t>Возникло в результате </a:t>
            </a:r>
            <a:r>
              <a:rPr lang="ru-RU" sz="2400" dirty="0" err="1">
                <a:solidFill>
                  <a:srgbClr val="212529"/>
                </a:solidFill>
                <a:effectLst/>
              </a:rPr>
              <a:t>универбации</a:t>
            </a:r>
            <a:r>
              <a:rPr lang="ru-RU" sz="2400" dirty="0">
                <a:solidFill>
                  <a:srgbClr val="212529"/>
                </a:solidFill>
                <a:effectLst/>
              </a:rPr>
              <a:t> </a:t>
            </a:r>
            <a:r>
              <a:rPr lang="ru-RU" sz="2400" dirty="0" err="1">
                <a:solidFill>
                  <a:srgbClr val="212529"/>
                </a:solidFill>
                <a:effectLst/>
              </a:rPr>
              <a:t>фразеологич</a:t>
            </a:r>
            <a:r>
              <a:rPr lang="ru-RU" sz="2400" dirty="0">
                <a:solidFill>
                  <a:srgbClr val="212529"/>
                </a:solidFill>
                <a:effectLst/>
              </a:rPr>
              <a:t>. </a:t>
            </a:r>
            <a:r>
              <a:rPr lang="ru-RU" sz="2400" dirty="0">
                <a:solidFill>
                  <a:srgbClr val="212529"/>
                </a:solidFill>
              </a:rPr>
              <a:t>о</a:t>
            </a:r>
            <a:r>
              <a:rPr lang="ru-RU" sz="2400" dirty="0">
                <a:solidFill>
                  <a:srgbClr val="212529"/>
                </a:solidFill>
                <a:effectLst/>
              </a:rPr>
              <a:t>борота «челобитная грамота», в котором «челобитная» — </a:t>
            </a:r>
            <a:r>
              <a:rPr lang="ru-RU" sz="2400" dirty="0" err="1">
                <a:solidFill>
                  <a:srgbClr val="212529"/>
                </a:solidFill>
                <a:effectLst/>
              </a:rPr>
              <a:t>суф</a:t>
            </a:r>
            <a:r>
              <a:rPr lang="ru-RU" sz="2400" dirty="0">
                <a:solidFill>
                  <a:srgbClr val="212529"/>
                </a:solidFill>
                <a:effectLst/>
              </a:rPr>
              <a:t>. производное от челобитье, </a:t>
            </a:r>
            <a:r>
              <a:rPr lang="ru-RU" sz="2400" dirty="0" err="1">
                <a:solidFill>
                  <a:srgbClr val="212529"/>
                </a:solidFill>
                <a:effectLst/>
              </a:rPr>
              <a:t>сложносуф</a:t>
            </a:r>
            <a:r>
              <a:rPr lang="ru-RU" sz="2400" dirty="0">
                <a:solidFill>
                  <a:srgbClr val="212529"/>
                </a:solidFill>
                <a:effectLst/>
              </a:rPr>
              <a:t>. образование на базе челом бить «просить», «кланяться» (до прикосновения лбом к земле). – </a:t>
            </a:r>
            <a:r>
              <a:rPr lang="ru-RU" sz="2400" b="1" dirty="0">
                <a:solidFill>
                  <a:srgbClr val="212529"/>
                </a:solidFill>
                <a:effectLst/>
              </a:rPr>
              <a:t>Словарь Н.М. Шанского.</a:t>
            </a:r>
          </a:p>
          <a:p>
            <a:pPr marL="342900" indent="-342900" algn="just">
              <a:buAutoNum type="arabicParenR"/>
            </a:pPr>
            <a:r>
              <a:rPr lang="ru-RU" sz="2400" b="1" dirty="0" err="1"/>
              <a:t>Челобитна</a:t>
            </a:r>
            <a:r>
              <a:rPr lang="ru-RU" sz="2400" b="1" dirty="0"/>
              <a:t>, </a:t>
            </a:r>
            <a:r>
              <a:rPr lang="ru-RU" sz="2400" dirty="0" err="1"/>
              <a:t>челобитня</a:t>
            </a:r>
            <a:r>
              <a:rPr lang="ru-RU" sz="2400" dirty="0"/>
              <a:t>, челобитная ж., челобитье ср. поклон; просьба; жалоба. – </a:t>
            </a:r>
            <a:r>
              <a:rPr lang="ru-RU" sz="2400" b="1" dirty="0"/>
              <a:t>Словарь В.И. Даля</a:t>
            </a:r>
            <a:endParaRPr lang="ru-RU" sz="2400" b="1" dirty="0">
              <a:solidFill>
                <a:srgbClr val="212529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8245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E1BEF6-500A-40BC-9869-F8C0030CD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23613"/>
            <a:ext cx="7729728" cy="1188720"/>
          </a:xfrm>
        </p:spPr>
        <p:txBody>
          <a:bodyPr/>
          <a:lstStyle/>
          <a:p>
            <a:r>
              <a:rPr lang="ru-RU" dirty="0"/>
              <a:t>определение челобитной в документах </a:t>
            </a:r>
            <a:r>
              <a:rPr lang="en-US" dirty="0"/>
              <a:t>XVII-XVIII</a:t>
            </a:r>
            <a:r>
              <a:rPr lang="ru-RU" dirty="0"/>
              <a:t> вв.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547BEF-9242-4224-834E-AB02BD046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475" y="1964602"/>
            <a:ext cx="10809837" cy="472591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chemeClr val="tx1"/>
                </a:solidFill>
              </a:rPr>
              <a:t>До 1589 г. не употребляется слово «челобитная» </a:t>
            </a:r>
            <a:r>
              <a:rPr lang="ru-RU" dirty="0">
                <a:solidFill>
                  <a:schemeClr val="tx1"/>
                </a:solidFill>
              </a:rPr>
              <a:t>т.к. сам документ часто не пишется, а жалоба подаётся в устной форме, её называют «челобитье», человека «жалобщик». В некоторых письменных документах встречается формулировка «бьёт челом», такие документы чаще всего называли </a:t>
            </a:r>
            <a:r>
              <a:rPr lang="ru-RU" b="1" dirty="0">
                <a:solidFill>
                  <a:schemeClr val="tx1"/>
                </a:solidFill>
              </a:rPr>
              <a:t>«жалоба» или «жалобница». </a:t>
            </a:r>
            <a:r>
              <a:rPr lang="ru-RU" dirty="0">
                <a:solidFill>
                  <a:schemeClr val="tx1"/>
                </a:solidFill>
              </a:rPr>
              <a:t>(Судебник 1550 г. Ст.7. «А кто х которому боярину, или дворецкому, или казначею, или к дьяку придет </a:t>
            </a:r>
            <a:r>
              <a:rPr lang="ru-RU" dirty="0" err="1">
                <a:solidFill>
                  <a:schemeClr val="tx1"/>
                </a:solidFill>
              </a:rPr>
              <a:t>жалобник</a:t>
            </a:r>
            <a:r>
              <a:rPr lang="ru-RU" dirty="0">
                <a:solidFill>
                  <a:schemeClr val="tx1"/>
                </a:solidFill>
              </a:rPr>
              <a:t> его приказу, и ему </a:t>
            </a:r>
            <a:r>
              <a:rPr lang="ru-RU" dirty="0" err="1">
                <a:solidFill>
                  <a:schemeClr val="tx1"/>
                </a:solidFill>
              </a:rPr>
              <a:t>жалобников</a:t>
            </a:r>
            <a:r>
              <a:rPr lang="ru-RU" dirty="0">
                <a:solidFill>
                  <a:schemeClr val="tx1"/>
                </a:solidFill>
              </a:rPr>
              <a:t> своего приказу от </a:t>
            </a:r>
            <a:r>
              <a:rPr lang="ru-RU" dirty="0" err="1">
                <a:solidFill>
                  <a:schemeClr val="tx1"/>
                </a:solidFill>
              </a:rPr>
              <a:t>собя</a:t>
            </a:r>
            <a:r>
              <a:rPr lang="ru-RU" dirty="0">
                <a:solidFill>
                  <a:schemeClr val="tx1"/>
                </a:solidFill>
              </a:rPr>
              <a:t> не </a:t>
            </a:r>
            <a:r>
              <a:rPr lang="ru-RU" dirty="0" err="1">
                <a:solidFill>
                  <a:schemeClr val="tx1"/>
                </a:solidFill>
              </a:rPr>
              <a:t>отсылати</a:t>
            </a:r>
            <a:r>
              <a:rPr lang="ru-RU" dirty="0">
                <a:solidFill>
                  <a:schemeClr val="tx1"/>
                </a:solidFill>
              </a:rPr>
              <a:t>, а </a:t>
            </a:r>
            <a:r>
              <a:rPr lang="ru-RU" dirty="0" err="1">
                <a:solidFill>
                  <a:schemeClr val="tx1"/>
                </a:solidFill>
              </a:rPr>
              <a:t>давати</a:t>
            </a:r>
            <a:r>
              <a:rPr lang="ru-RU" dirty="0">
                <a:solidFill>
                  <a:schemeClr val="tx1"/>
                </a:solidFill>
              </a:rPr>
              <a:t> ему </a:t>
            </a:r>
            <a:r>
              <a:rPr lang="ru-RU" dirty="0" err="1">
                <a:solidFill>
                  <a:schemeClr val="tx1"/>
                </a:solidFill>
              </a:rPr>
              <a:t>жалобником</a:t>
            </a:r>
            <a:r>
              <a:rPr lang="ru-RU" dirty="0">
                <a:solidFill>
                  <a:schemeClr val="tx1"/>
                </a:solidFill>
              </a:rPr>
              <a:t> своего приказу всем управа, которой будет </a:t>
            </a:r>
            <a:r>
              <a:rPr lang="ru-RU" dirty="0" err="1">
                <a:solidFill>
                  <a:schemeClr val="tx1"/>
                </a:solidFill>
              </a:rPr>
              <a:t>жалобник</a:t>
            </a:r>
            <a:r>
              <a:rPr lang="ru-RU" dirty="0">
                <a:solidFill>
                  <a:schemeClr val="tx1"/>
                </a:solidFill>
              </a:rPr>
              <a:t> бьет челом по делу»)</a:t>
            </a:r>
          </a:p>
          <a:p>
            <a:pPr marL="0" indent="0" algn="just">
              <a:buNone/>
            </a:pPr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ru-RU" dirty="0">
                <a:solidFill>
                  <a:schemeClr val="tx1"/>
                </a:solidFill>
              </a:rPr>
              <a:t>Прошение или жалоба истца на другого человека, подаваемая судье. (Судебник 1589 г. Ст.79. «</a:t>
            </a:r>
            <a:r>
              <a:rPr lang="ru-RU" b="0" i="0" dirty="0">
                <a:solidFill>
                  <a:schemeClr val="tx1"/>
                </a:solidFill>
                <a:effectLst/>
              </a:rPr>
              <a:t>А которые </a:t>
            </a:r>
            <a:r>
              <a:rPr lang="ru-RU" b="0" i="0" dirty="0" err="1">
                <a:solidFill>
                  <a:schemeClr val="tx1"/>
                </a:solidFill>
                <a:effectLst/>
              </a:rPr>
              <a:t>исцы</a:t>
            </a:r>
            <a:r>
              <a:rPr lang="ru-RU" b="0" i="0" dirty="0">
                <a:solidFill>
                  <a:schemeClr val="tx1"/>
                </a:solidFill>
                <a:effectLst/>
              </a:rPr>
              <a:t> зададу</a:t>
            </a:r>
            <a:r>
              <a:rPr lang="ru-RU" b="0" i="1" dirty="0">
                <a:solidFill>
                  <a:schemeClr val="tx1"/>
                </a:solidFill>
                <a:effectLst/>
              </a:rPr>
              <a:t>т</a:t>
            </a:r>
            <a:r>
              <a:rPr lang="ru-RU" b="0" i="0" dirty="0">
                <a:solidFill>
                  <a:schemeClr val="tx1"/>
                </a:solidFill>
                <a:effectLst/>
              </a:rPr>
              <a:t> су</a:t>
            </a:r>
            <a:r>
              <a:rPr lang="ru-RU" b="0" i="1" dirty="0">
                <a:solidFill>
                  <a:schemeClr val="tx1"/>
                </a:solidFill>
                <a:effectLst/>
              </a:rPr>
              <a:t>д</a:t>
            </a:r>
            <a:r>
              <a:rPr lang="ru-RU" b="0" i="0" dirty="0">
                <a:solidFill>
                  <a:schemeClr val="tx1"/>
                </a:solidFill>
                <a:effectLst/>
              </a:rPr>
              <a:t>(</a:t>
            </a:r>
            <a:r>
              <a:rPr lang="ru-RU" b="0" i="1" dirty="0">
                <a:solidFill>
                  <a:schemeClr val="tx1"/>
                </a:solidFill>
                <a:effectLst/>
              </a:rPr>
              <a:t>ь</a:t>
            </a:r>
            <a:r>
              <a:rPr lang="ru-RU" b="0" i="0" dirty="0">
                <a:solidFill>
                  <a:schemeClr val="tx1"/>
                </a:solidFill>
                <a:effectLst/>
              </a:rPr>
              <a:t>)</a:t>
            </a:r>
            <a:r>
              <a:rPr lang="ru-RU" b="0" i="0" dirty="0" err="1">
                <a:solidFill>
                  <a:schemeClr val="tx1"/>
                </a:solidFill>
                <a:effectLst/>
              </a:rPr>
              <a:t>ямъ</a:t>
            </a:r>
            <a:r>
              <a:rPr lang="ru-RU" b="0" i="0" dirty="0">
                <a:solidFill>
                  <a:schemeClr val="tx1"/>
                </a:solidFill>
                <a:effectLst/>
              </a:rPr>
              <a:t> челоби</a:t>
            </a:r>
            <a:r>
              <a:rPr lang="ru-RU" b="0" i="1" dirty="0">
                <a:solidFill>
                  <a:schemeClr val="tx1"/>
                </a:solidFill>
                <a:effectLst/>
              </a:rPr>
              <a:t>т</a:t>
            </a:r>
            <a:r>
              <a:rPr lang="ru-RU" b="0" i="0" dirty="0">
                <a:solidFill>
                  <a:schemeClr val="tx1"/>
                </a:solidFill>
                <a:effectLst/>
              </a:rPr>
              <a:t>ные, а сами до суда </a:t>
            </a:r>
            <a:r>
              <a:rPr lang="ru-RU" b="0" i="0" dirty="0" err="1">
                <a:solidFill>
                  <a:schemeClr val="tx1"/>
                </a:solidFill>
                <a:effectLst/>
              </a:rPr>
              <a:t>помиря</a:t>
            </a:r>
            <a:r>
              <a:rPr lang="ru-RU" b="0" i="1" dirty="0" err="1">
                <a:solidFill>
                  <a:schemeClr val="tx1"/>
                </a:solidFill>
                <a:effectLst/>
              </a:rPr>
              <a:t>т</a:t>
            </a:r>
            <a:r>
              <a:rPr lang="ru-RU" b="0" i="0" dirty="0" err="1">
                <a:solidFill>
                  <a:schemeClr val="tx1"/>
                </a:solidFill>
                <a:effectLst/>
              </a:rPr>
              <a:t>цѣ</a:t>
            </a:r>
            <a:r>
              <a:rPr lang="ru-RU" b="0" i="0" dirty="0">
                <a:solidFill>
                  <a:schemeClr val="tx1"/>
                </a:solidFill>
                <a:effectLst/>
              </a:rPr>
              <a:t>, и су</a:t>
            </a:r>
            <a:r>
              <a:rPr lang="ru-RU" b="0" i="1" dirty="0">
                <a:solidFill>
                  <a:schemeClr val="tx1"/>
                </a:solidFill>
                <a:effectLst/>
              </a:rPr>
              <a:t>д</a:t>
            </a:r>
            <a:r>
              <a:rPr lang="ru-RU" b="0" i="0" dirty="0">
                <a:solidFill>
                  <a:schemeClr val="tx1"/>
                </a:solidFill>
                <a:effectLst/>
              </a:rPr>
              <a:t>(</a:t>
            </a:r>
            <a:r>
              <a:rPr lang="ru-RU" b="0" i="1" dirty="0">
                <a:solidFill>
                  <a:schemeClr val="tx1"/>
                </a:solidFill>
                <a:effectLst/>
              </a:rPr>
              <a:t>ь</a:t>
            </a:r>
            <a:r>
              <a:rPr lang="ru-RU" b="0" i="0" dirty="0">
                <a:solidFill>
                  <a:schemeClr val="tx1"/>
                </a:solidFill>
                <a:effectLst/>
              </a:rPr>
              <a:t>)</a:t>
            </a:r>
            <a:r>
              <a:rPr lang="ru-RU" b="0" i="0" dirty="0" err="1">
                <a:solidFill>
                  <a:schemeClr val="tx1"/>
                </a:solidFill>
                <a:effectLst/>
              </a:rPr>
              <a:t>ямъ</a:t>
            </a:r>
            <a:r>
              <a:rPr lang="ru-RU" b="0" i="0" dirty="0">
                <a:solidFill>
                  <a:schemeClr val="tx1"/>
                </a:solidFill>
                <a:effectLst/>
              </a:rPr>
              <a:t> по</a:t>
            </a:r>
            <a:r>
              <a:rPr lang="ru-RU" b="0" i="1" dirty="0">
                <a:solidFill>
                  <a:schemeClr val="tx1"/>
                </a:solidFill>
                <a:effectLst/>
              </a:rPr>
              <a:t>ш</a:t>
            </a:r>
            <a:r>
              <a:rPr lang="ru-RU" b="0" i="0" dirty="0">
                <a:solidFill>
                  <a:schemeClr val="tx1"/>
                </a:solidFill>
                <a:effectLst/>
              </a:rPr>
              <a:t>ли</a:t>
            </a:r>
            <a:r>
              <a:rPr lang="ru-RU" b="0" i="1" dirty="0">
                <a:solidFill>
                  <a:schemeClr val="tx1"/>
                </a:solidFill>
                <a:effectLst/>
              </a:rPr>
              <a:t>н</a:t>
            </a:r>
            <a:r>
              <a:rPr lang="ru-RU" b="0" i="0" dirty="0">
                <a:solidFill>
                  <a:schemeClr val="tx1"/>
                </a:solidFill>
                <a:effectLst/>
              </a:rPr>
              <a:t> не </a:t>
            </a:r>
            <a:r>
              <a:rPr lang="ru-RU" b="0" i="0" dirty="0" err="1">
                <a:solidFill>
                  <a:schemeClr val="tx1"/>
                </a:solidFill>
                <a:effectLst/>
              </a:rPr>
              <a:t>имати</a:t>
            </a:r>
            <a:r>
              <a:rPr lang="ru-RU" dirty="0">
                <a:solidFill>
                  <a:schemeClr val="tx1"/>
                </a:solidFill>
              </a:rPr>
              <a:t>»)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Любое прошение, заявление, жалоба, донос, подаваемые боярам, </a:t>
            </a:r>
            <a:r>
              <a:rPr lang="ru-RU" dirty="0" err="1">
                <a:solidFill>
                  <a:schemeClr val="tx1"/>
                </a:solidFill>
              </a:rPr>
              <a:t>окольничьим</a:t>
            </a:r>
            <a:r>
              <a:rPr lang="ru-RU" dirty="0">
                <a:solidFill>
                  <a:schemeClr val="tx1"/>
                </a:solidFill>
              </a:rPr>
              <a:t>, думным и всяким приказным людям. (Соборное уложение 1649 г. Глава  </a:t>
            </a:r>
            <a:r>
              <a:rPr lang="en-US" dirty="0">
                <a:solidFill>
                  <a:schemeClr val="tx1"/>
                </a:solidFill>
              </a:rPr>
              <a:t>X</a:t>
            </a:r>
            <a:r>
              <a:rPr lang="ru-RU" dirty="0">
                <a:solidFill>
                  <a:schemeClr val="tx1"/>
                </a:solidFill>
              </a:rPr>
              <a:t>. О суде. «</a:t>
            </a:r>
            <a:r>
              <a:rPr lang="ru-RU" b="0" i="0" dirty="0">
                <a:solidFill>
                  <a:schemeClr val="tx1"/>
                </a:solidFill>
                <a:effectLst/>
              </a:rPr>
              <a:t>А которым людям доведется о судных своих и о иных каких делах </a:t>
            </a:r>
            <a:r>
              <a:rPr lang="ru-RU" b="0" i="0" dirty="0" err="1">
                <a:solidFill>
                  <a:schemeClr val="tx1"/>
                </a:solidFill>
                <a:effectLst/>
              </a:rPr>
              <a:t>бити</a:t>
            </a:r>
            <a:r>
              <a:rPr lang="ru-RU" b="0" i="0" dirty="0">
                <a:solidFill>
                  <a:schemeClr val="tx1"/>
                </a:solidFill>
                <a:effectLst/>
              </a:rPr>
              <a:t> челом государю, и тем людям о тех своих делах </a:t>
            </a:r>
            <a:r>
              <a:rPr lang="ru-RU" b="0" i="0" dirty="0" err="1">
                <a:solidFill>
                  <a:schemeClr val="tx1"/>
                </a:solidFill>
                <a:effectLst/>
              </a:rPr>
              <a:t>челобитныя</a:t>
            </a:r>
            <a:r>
              <a:rPr lang="ru-RU" b="0" i="0" dirty="0">
                <a:solidFill>
                  <a:schemeClr val="tx1"/>
                </a:solidFill>
                <a:effectLst/>
              </a:rPr>
              <a:t> свои </a:t>
            </a:r>
            <a:r>
              <a:rPr lang="ru-RU" b="0" i="0" dirty="0" err="1">
                <a:solidFill>
                  <a:schemeClr val="tx1"/>
                </a:solidFill>
                <a:effectLst/>
              </a:rPr>
              <a:t>подавати</a:t>
            </a:r>
            <a:r>
              <a:rPr lang="ru-RU" b="0" i="0" dirty="0">
                <a:solidFill>
                  <a:schemeClr val="tx1"/>
                </a:solidFill>
                <a:effectLst/>
              </a:rPr>
              <a:t> в приказах </a:t>
            </a:r>
            <a:r>
              <a:rPr lang="ru-RU" b="0" i="0" dirty="0" err="1">
                <a:solidFill>
                  <a:schemeClr val="tx1"/>
                </a:solidFill>
                <a:effectLst/>
              </a:rPr>
              <a:t>бояром</a:t>
            </a:r>
            <a:r>
              <a:rPr lang="ru-RU" b="0" i="0" dirty="0">
                <a:solidFill>
                  <a:schemeClr val="tx1"/>
                </a:solidFill>
                <a:effectLst/>
              </a:rPr>
              <a:t> и </a:t>
            </a:r>
            <a:r>
              <a:rPr lang="ru-RU" b="0" i="0" dirty="0" err="1">
                <a:solidFill>
                  <a:schemeClr val="tx1"/>
                </a:solidFill>
                <a:effectLst/>
              </a:rPr>
              <a:t>околничим</a:t>
            </a:r>
            <a:r>
              <a:rPr lang="ru-RU" b="0" i="0" dirty="0">
                <a:solidFill>
                  <a:schemeClr val="tx1"/>
                </a:solidFill>
                <a:effectLst/>
              </a:rPr>
              <a:t> и думным и всяким приказным людям, кто в котором приказе ведом»)</a:t>
            </a:r>
          </a:p>
          <a:p>
            <a:pPr algn="just"/>
            <a:r>
              <a:rPr lang="ru-RU" b="0" i="0" dirty="0">
                <a:solidFill>
                  <a:schemeClr val="tx1"/>
                </a:solidFill>
                <a:effectLst/>
              </a:rPr>
              <a:t>Прошение, </a:t>
            </a:r>
            <a:r>
              <a:rPr lang="ru-RU" b="0" i="0" dirty="0" err="1">
                <a:solidFill>
                  <a:schemeClr val="tx1"/>
                </a:solidFill>
                <a:effectLst/>
              </a:rPr>
              <a:t>доношение</a:t>
            </a:r>
            <a:r>
              <a:rPr lang="ru-RU" b="0" i="0" dirty="0">
                <a:solidFill>
                  <a:schemeClr val="tx1"/>
                </a:solidFill>
                <a:effectLst/>
              </a:rPr>
              <a:t> на имя царя</a:t>
            </a:r>
            <a:r>
              <a:rPr lang="en-US" b="0" i="0" dirty="0">
                <a:solidFill>
                  <a:schemeClr val="tx1"/>
                </a:solidFill>
                <a:effectLst/>
              </a:rPr>
              <a:t>/</a:t>
            </a:r>
            <a:r>
              <a:rPr lang="ru-RU" b="0" i="0" dirty="0">
                <a:solidFill>
                  <a:schemeClr val="tx1"/>
                </a:solidFill>
                <a:effectLst/>
              </a:rPr>
              <a:t>императора и его доверенных лиц. (Генеральный регламент 1720 г. Глава </a:t>
            </a:r>
            <a:r>
              <a:rPr lang="en-US" b="0" i="0" dirty="0">
                <a:solidFill>
                  <a:schemeClr val="tx1"/>
                </a:solidFill>
                <a:effectLst/>
              </a:rPr>
              <a:t>XXII</a:t>
            </a:r>
            <a:r>
              <a:rPr lang="ru-RU" b="0" i="0" dirty="0">
                <a:solidFill>
                  <a:schemeClr val="tx1"/>
                </a:solidFill>
                <a:effectLst/>
              </a:rPr>
              <a:t>. «</a:t>
            </a: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Ежели кто доноситель, или челобитчик в коллегиум допущен, и что словесно доносить или просить будет, то президент его выслушав спрашивает; и ежели требование его состоятельное и важное есть, оное в протокол записывается»)</a:t>
            </a:r>
            <a:endParaRPr lang="ru-RU" b="0" i="0" dirty="0">
              <a:solidFill>
                <a:schemeClr val="tx1"/>
              </a:solidFill>
              <a:effectLst/>
            </a:endParaRPr>
          </a:p>
          <a:p>
            <a:endParaRPr lang="ru-RU" b="0" i="0" dirty="0">
              <a:solidFill>
                <a:schemeClr val="tx1"/>
              </a:solidFill>
              <a:effectLst/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990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2390B0-BDB0-4710-AE51-F4E63464D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23613"/>
            <a:ext cx="7729728" cy="1188720"/>
          </a:xfrm>
        </p:spPr>
        <p:txBody>
          <a:bodyPr/>
          <a:lstStyle/>
          <a:p>
            <a:r>
              <a:rPr lang="ru-RU" dirty="0"/>
              <a:t>Современное определение челобитной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0ACF8AF-1C30-49FE-AC50-33C9D70469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7896" y="2187690"/>
            <a:ext cx="6081187" cy="421311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0F397F-9CF9-4595-B83C-50E66E0C4A8D}"/>
              </a:ext>
            </a:extLst>
          </p:cNvPr>
          <p:cNvSpPr txBox="1"/>
          <p:nvPr/>
        </p:nvSpPr>
        <p:spPr>
          <a:xfrm>
            <a:off x="7692429" y="5088048"/>
            <a:ext cx="33950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Краткий словарь видов и разновидностей документов. А.С. </a:t>
            </a:r>
            <a:r>
              <a:rPr lang="ru-RU" dirty="0" err="1"/>
              <a:t>Малитиков</a:t>
            </a:r>
            <a:r>
              <a:rPr lang="ru-RU" dirty="0"/>
              <a:t>. 1974 г.</a:t>
            </a:r>
          </a:p>
        </p:txBody>
      </p:sp>
    </p:spTree>
    <p:extLst>
      <p:ext uri="{BB962C8B-B14F-4D97-AF65-F5344CB8AC3E}">
        <p14:creationId xmlns:p14="http://schemas.microsoft.com/office/powerpoint/2010/main" val="4024145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A9F2FD-9563-4785-AC35-D21996E98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40909"/>
            <a:ext cx="7729728" cy="1188720"/>
          </a:xfrm>
        </p:spPr>
        <p:txBody>
          <a:bodyPr/>
          <a:lstStyle/>
          <a:p>
            <a:r>
              <a:rPr lang="ru-RU" dirty="0"/>
              <a:t>Челобитная, жалоба, жалобница</a:t>
            </a:r>
            <a:br>
              <a:rPr lang="ru-RU" dirty="0"/>
            </a:br>
            <a:r>
              <a:rPr lang="ru-RU" dirty="0"/>
              <a:t>(хождение термина)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38B60E-7BC8-45A2-881F-A69C92F05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2054" y="2112887"/>
            <a:ext cx="10626571" cy="4119238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Corbel" panose="020B0503020204020204" pitchFamily="34" charset="0"/>
              </a:rPr>
              <a:t>XIV-XV</a:t>
            </a:r>
            <a:r>
              <a:rPr lang="ru-RU" sz="2400" b="1" dirty="0">
                <a:latin typeface="Corbel" panose="020B0503020204020204" pitchFamily="34" charset="0"/>
              </a:rPr>
              <a:t> вв. – устная жалоба, бессудная грамота со словами «се бил челом»</a:t>
            </a:r>
          </a:p>
          <a:p>
            <a:r>
              <a:rPr lang="en-US" sz="2400" b="1" dirty="0">
                <a:latin typeface="Corbel" panose="020B0503020204020204" pitchFamily="34" charset="0"/>
              </a:rPr>
              <a:t>XVI</a:t>
            </a:r>
            <a:r>
              <a:rPr lang="ru-RU" sz="2400" b="1" dirty="0">
                <a:latin typeface="Corbel" panose="020B0503020204020204" pitchFamily="34" charset="0"/>
              </a:rPr>
              <a:t> в. до 1589 г. – жалоба, жалобница, слезница</a:t>
            </a:r>
          </a:p>
          <a:p>
            <a:r>
              <a:rPr lang="ru-RU" sz="2400" b="1" dirty="0">
                <a:latin typeface="Corbel" panose="020B0503020204020204" pitchFamily="34" charset="0"/>
              </a:rPr>
              <a:t>С 1589 г. по 1730 г. – челобитная</a:t>
            </a:r>
          </a:p>
          <a:p>
            <a:r>
              <a:rPr lang="ru-RU" sz="2400" b="1" dirty="0">
                <a:latin typeface="Corbel" panose="020B0503020204020204" pitchFamily="34" charset="0"/>
              </a:rPr>
              <a:t>1730 г. – 1786 г. – челобитная, жалобница, прошение</a:t>
            </a:r>
          </a:p>
          <a:p>
            <a:r>
              <a:rPr lang="ru-RU" sz="2400" b="1" dirty="0">
                <a:latin typeface="Corbel" panose="020B0503020204020204" pitchFamily="34" charset="0"/>
              </a:rPr>
              <a:t>С 1786 г. – жалобница</a:t>
            </a:r>
            <a:r>
              <a:rPr lang="en-US" sz="2400" b="1" dirty="0">
                <a:latin typeface="Corbel" panose="020B0503020204020204" pitchFamily="34" charset="0"/>
              </a:rPr>
              <a:t>/</a:t>
            </a:r>
            <a:r>
              <a:rPr lang="ru-RU" sz="2400" b="1" dirty="0">
                <a:latin typeface="Corbel" panose="020B0503020204020204" pitchFamily="34" charset="0"/>
              </a:rPr>
              <a:t>прошение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/>
              <a:t>(По С.В. </a:t>
            </a:r>
            <a:r>
              <a:rPr lang="ru-RU" sz="2400" dirty="0" err="1"/>
              <a:t>Русановой</a:t>
            </a:r>
            <a:r>
              <a:rPr lang="ru-RU" sz="2400" dirty="0"/>
              <a:t> и Е.В. Бородиной)</a:t>
            </a:r>
          </a:p>
          <a:p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30119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589885-DFA8-44AD-AB7F-56A4DE3FA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23613"/>
            <a:ext cx="7729728" cy="1188720"/>
          </a:xfrm>
        </p:spPr>
        <p:txBody>
          <a:bodyPr/>
          <a:lstStyle/>
          <a:p>
            <a:r>
              <a:rPr lang="ru-RU" dirty="0"/>
              <a:t>Челобитная в делопроизводстве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168A6A-AEB6-4FFB-8497-8E8839DC9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4299" y="2068497"/>
            <a:ext cx="10244831" cy="4265889"/>
          </a:xfrm>
        </p:spPr>
        <p:txBody>
          <a:bodyPr>
            <a:normAutofit fontScale="92500" lnSpcReduction="10000"/>
          </a:bodyPr>
          <a:lstStyle/>
          <a:p>
            <a:r>
              <a:rPr lang="ru-RU" sz="2100" b="0" i="0" dirty="0">
                <a:solidFill>
                  <a:schemeClr val="tx1"/>
                </a:solidFill>
                <a:effectLst/>
              </a:rPr>
              <a:t>Судебник 1550 г.</a:t>
            </a:r>
          </a:p>
          <a:p>
            <a:r>
              <a:rPr lang="ru-RU" sz="2100" dirty="0">
                <a:solidFill>
                  <a:schemeClr val="tx1"/>
                </a:solidFill>
              </a:rPr>
              <a:t>Судебник 1589 г.</a:t>
            </a:r>
          </a:p>
          <a:p>
            <a:r>
              <a:rPr lang="ru-RU" sz="2100" dirty="0">
                <a:solidFill>
                  <a:schemeClr val="tx1"/>
                </a:solidFill>
              </a:rPr>
              <a:t>Соборное уложение 1649 г.</a:t>
            </a:r>
          </a:p>
          <a:p>
            <a:r>
              <a:rPr lang="ru-RU" sz="2100" dirty="0">
                <a:solidFill>
                  <a:schemeClr val="tx1"/>
                </a:solidFill>
              </a:rPr>
              <a:t>Генеральный регламент от 28 февраля 1720 г.</a:t>
            </a:r>
          </a:p>
          <a:p>
            <a:r>
              <a:rPr lang="ru-RU" sz="2100" dirty="0">
                <a:solidFill>
                  <a:schemeClr val="tx1"/>
                </a:solidFill>
              </a:rPr>
              <a:t>Указы, связанные с видами челобитных (ПСЗ, т. IV, № 1806, с. 73, 1700 г.; ПСЗ, т. </a:t>
            </a:r>
            <a:r>
              <a:rPr lang="en-US" sz="2100" dirty="0">
                <a:solidFill>
                  <a:schemeClr val="tx1"/>
                </a:solidFill>
              </a:rPr>
              <a:t>VI, № 3643, </a:t>
            </a:r>
            <a:r>
              <a:rPr lang="ru-RU" sz="2100" dirty="0">
                <a:solidFill>
                  <a:schemeClr val="tx1"/>
                </a:solidFill>
              </a:rPr>
              <a:t>с. 239, 1720 г.; ПСЗ, т. IV, № 1743, с. 2, 1700 г.; ПСЗ, т. III, № 1703, с. 650, 1699 г.) </a:t>
            </a:r>
          </a:p>
          <a:p>
            <a:r>
              <a:rPr lang="ru-RU" sz="2100" dirty="0">
                <a:solidFill>
                  <a:schemeClr val="tx1"/>
                </a:solidFill>
              </a:rPr>
              <a:t>Указ от 19 июля 1764 г. «О сборах с явочных, апелляционных и исковых </a:t>
            </a:r>
            <a:r>
              <a:rPr lang="ru-RU" sz="2100" dirty="0" err="1">
                <a:solidFill>
                  <a:schemeClr val="tx1"/>
                </a:solidFill>
              </a:rPr>
              <a:t>челобитен</a:t>
            </a:r>
            <a:r>
              <a:rPr lang="ru-RU" sz="2100" dirty="0">
                <a:solidFill>
                  <a:schemeClr val="tx1"/>
                </a:solidFill>
              </a:rPr>
              <a:t>». (ПСЗ, т. XVI, № 12.210)</a:t>
            </a:r>
          </a:p>
          <a:p>
            <a:r>
              <a:rPr lang="ru-RU" sz="2100" dirty="0">
                <a:solidFill>
                  <a:schemeClr val="tx1"/>
                </a:solidFill>
              </a:rPr>
              <a:t>У</a:t>
            </a:r>
            <a:r>
              <a:rPr lang="ru-RU" sz="2100" b="0" i="0" dirty="0">
                <a:solidFill>
                  <a:schemeClr val="tx1"/>
                </a:solidFill>
                <a:effectLst/>
              </a:rPr>
              <a:t>каз от 19 февраля 1786 г. «Об отмене употребления слов и речений в прошениях на Высочайшее имя и в присутственные места подаваемых </a:t>
            </a:r>
            <a:r>
              <a:rPr lang="ru-RU" sz="2100" b="0" i="0" dirty="0" err="1">
                <a:solidFill>
                  <a:schemeClr val="tx1"/>
                </a:solidFill>
                <a:effectLst/>
              </a:rPr>
              <a:t>челобитен</a:t>
            </a:r>
            <a:r>
              <a:rPr lang="ru-RU" sz="2100" b="0" i="0" dirty="0">
                <a:solidFill>
                  <a:schemeClr val="tx1"/>
                </a:solidFill>
                <a:effectLst/>
              </a:rPr>
              <a:t>: бьет челом всеподданнейший раб или раба, и о замене оных словами и речениями: жалобница или прошение, приносит жалобу или просит всеподданнейший или верный подданный». (ПСЗ, Т. 22. № 16.329)</a:t>
            </a:r>
          </a:p>
          <a:p>
            <a:endParaRPr lang="ru-RU" dirty="0"/>
          </a:p>
          <a:p>
            <a:endParaRPr lang="ru-RU" dirty="0">
              <a:solidFill>
                <a:srgbClr val="333333"/>
              </a:solidFill>
              <a:latin typeface="Merriweather" panose="020B0604020202020204" pitchFamily="2" charset="-52"/>
            </a:endParaRPr>
          </a:p>
          <a:p>
            <a:endParaRPr lang="ru-RU" b="0" i="0" dirty="0">
              <a:solidFill>
                <a:srgbClr val="333333"/>
              </a:solidFill>
              <a:effectLst/>
              <a:latin typeface="Merriweather" panose="020B0604020202020204" pitchFamily="2" charset="-52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9873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7AA45C-764E-47C0-89AD-FD44F99D7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23613"/>
            <a:ext cx="7729728" cy="1188720"/>
          </a:xfrm>
        </p:spPr>
        <p:txBody>
          <a:bodyPr/>
          <a:lstStyle/>
          <a:p>
            <a:r>
              <a:rPr lang="ru-RU" dirty="0"/>
              <a:t>Реквизиты челобитной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E6B2C6-7DA4-4F35-A5D2-D0A233BA4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9911" y="2077375"/>
            <a:ext cx="10067277" cy="409260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b="1" dirty="0"/>
              <a:t>По С.С. Волкову</a:t>
            </a:r>
          </a:p>
          <a:p>
            <a:pPr marL="0" indent="0">
              <a:buNone/>
            </a:pPr>
            <a:r>
              <a:rPr lang="ru-RU" sz="2400" dirty="0"/>
              <a:t>- Начальный протокол:</a:t>
            </a:r>
          </a:p>
          <a:p>
            <a:pPr marL="342900" indent="-342900">
              <a:buAutoNum type="arabicParenR"/>
            </a:pPr>
            <a:r>
              <a:rPr lang="ru-RU" sz="2400" dirty="0"/>
              <a:t>Адресат(ы) в дательном падеже с указанием всех титулов</a:t>
            </a:r>
          </a:p>
          <a:p>
            <a:pPr marL="342900" indent="-342900">
              <a:buAutoNum type="arabicParenR"/>
            </a:pPr>
            <a:r>
              <a:rPr lang="ru-RU" sz="2400" dirty="0"/>
              <a:t>Устойчивое челобитье «бьёт</a:t>
            </a:r>
            <a:r>
              <a:rPr lang="en-US" sz="2400" dirty="0"/>
              <a:t>/</a:t>
            </a:r>
            <a:r>
              <a:rPr lang="ru-RU" sz="2400" dirty="0"/>
              <a:t>бьют челом»</a:t>
            </a:r>
          </a:p>
          <a:p>
            <a:pPr marL="342900" indent="-342900">
              <a:buAutoNum type="arabicParenR"/>
            </a:pPr>
            <a:r>
              <a:rPr lang="ru-RU" sz="2400" dirty="0"/>
              <a:t>Адресант(ы) в уничижительной форме с указанием географии, социального статуса, родственных связей</a:t>
            </a:r>
          </a:p>
          <a:p>
            <a:pPr marL="0" indent="0">
              <a:buNone/>
            </a:pPr>
            <a:r>
              <a:rPr lang="ru-RU" sz="2400" dirty="0"/>
              <a:t>- Обстоятельства дела, начинается с датировки, призвано разжалобить адресата</a:t>
            </a:r>
          </a:p>
          <a:p>
            <a:pPr marL="0" indent="0">
              <a:buNone/>
            </a:pPr>
            <a:r>
              <a:rPr lang="ru-RU" sz="2400" dirty="0"/>
              <a:t>- Изложение просьбы, заканчивается нежелательным последствием отказа</a:t>
            </a:r>
          </a:p>
          <a:p>
            <a:pPr marL="0" indent="0">
              <a:buNone/>
            </a:pPr>
            <a:r>
              <a:rPr lang="ru-RU" sz="2400" dirty="0"/>
              <a:t>- Конечный протокол («Царь, государь, смилуйся»)</a:t>
            </a:r>
          </a:p>
        </p:txBody>
      </p:sp>
    </p:spTree>
    <p:extLst>
      <p:ext uri="{BB962C8B-B14F-4D97-AF65-F5344CB8AC3E}">
        <p14:creationId xmlns:p14="http://schemas.microsoft.com/office/powerpoint/2010/main" val="1060028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A9F2FD-9563-4785-AC35-D21996E98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23613"/>
            <a:ext cx="7729728" cy="1188720"/>
          </a:xfrm>
        </p:spPr>
        <p:txBody>
          <a:bodyPr/>
          <a:lstStyle/>
          <a:p>
            <a:r>
              <a:rPr lang="ru-RU" dirty="0"/>
              <a:t>Особенности формулирования адресанта (автора) челобитной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38B60E-7BC8-45A2-881F-A69C92F05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336" y="2096505"/>
            <a:ext cx="10946167" cy="449960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Данные об адресанте включают его имя в уничижительно-пренебрежительной форме («полуимя» как говорили в то время), отчество или наименование по отцу (Ивана сын) и фамилия или прозвище. Эти сведения всегда сопровождаются формулами, выражающими вассальные отношения: </a:t>
            </a:r>
          </a:p>
          <a:p>
            <a:pPr marL="0" indent="0" algn="just"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холоп твой (ваш) - у служилых людей разного сословия; </a:t>
            </a:r>
          </a:p>
          <a:p>
            <a:pPr marL="0" indent="0" algn="just"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сирота твой (ваш) - у крестьян; </a:t>
            </a:r>
          </a:p>
          <a:p>
            <a:pPr marL="0" indent="0" algn="just"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раба (сирота) твоя (ваша) - у женщин; </a:t>
            </a:r>
          </a:p>
          <a:p>
            <a:pPr marL="0" indent="0" algn="just"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богомолец твой (ваш) - у священнослужителей всех рангов; </a:t>
            </a:r>
          </a:p>
          <a:p>
            <a:pPr marL="0" indent="0" algn="just">
              <a:buNone/>
            </a:pPr>
            <a:r>
              <a:rPr lang="ru-RU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богомолица</a:t>
            </a:r>
            <a:r>
              <a:rPr lang="ru-RU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твоя (ваша) - у монахинь.</a:t>
            </a:r>
          </a:p>
          <a:p>
            <a:pPr marL="0" indent="0" algn="just">
              <a:buNone/>
            </a:pPr>
            <a:endParaRPr lang="ru-RU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marL="0" indent="0" algn="just">
              <a:buNone/>
            </a:pPr>
            <a:endParaRPr lang="ru-RU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marL="0" indent="0" algn="just">
              <a:buNone/>
            </a:pPr>
            <a:r>
              <a:rPr lang="ru-RU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Абдрашитова Н. А., Милованова М. В. Челобитные как особый вид документа в истории официально-делового стиля // «Делопроизводство», №2, 2003. – с.98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01005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E47AEA-DF0E-4E21-8ABB-8896AE2B3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35006"/>
            <a:ext cx="10058400" cy="1109709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Документ: Гос. архив Тюменской области. Ф. И-47. Оп. 1. Д. 102. (Челобитная оброчных крестьян о снижении хлебного сбора)</a:t>
            </a:r>
            <a:endParaRPr 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70DFC7-B755-41F3-9173-15A883D94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70" y="1961965"/>
            <a:ext cx="6480699" cy="45720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9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Год - 1674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9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Адресат – Царю государю и великому князю Алексею Михайловичу всея великая и </a:t>
            </a:r>
            <a:r>
              <a:rPr lang="ru-RU" sz="19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малыя</a:t>
            </a:r>
            <a:r>
              <a:rPr lang="ru-RU" sz="19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9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белыя</a:t>
            </a:r>
            <a:r>
              <a:rPr lang="ru-RU" sz="19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россии</a:t>
            </a:r>
            <a:r>
              <a:rPr lang="ru-RU" sz="19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Самодержцу и государю благоверному царевичу и великому князю Федору Алексеевичу </a:t>
            </a:r>
            <a:r>
              <a:rPr lang="ru-RU" sz="19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всеи</a:t>
            </a:r>
            <a:r>
              <a:rPr lang="ru-RU" sz="19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великия</a:t>
            </a:r>
            <a:r>
              <a:rPr lang="ru-RU" sz="19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9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малыя</a:t>
            </a:r>
            <a:r>
              <a:rPr lang="ru-RU" sz="19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9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белыя</a:t>
            </a:r>
            <a:r>
              <a:rPr lang="ru-RU" sz="19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россии</a:t>
            </a:r>
            <a:r>
              <a:rPr lang="ru-RU" sz="19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государю благоверному царевичу и великому князю Иоанну Алексеевичу всея великая и </a:t>
            </a:r>
            <a:r>
              <a:rPr lang="ru-RU" sz="19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малыя</a:t>
            </a:r>
            <a:r>
              <a:rPr lang="ru-RU" sz="19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9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белыя</a:t>
            </a:r>
            <a:r>
              <a:rPr lang="ru-RU" sz="19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россии</a:t>
            </a:r>
            <a:endParaRPr lang="ru-RU" sz="1900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9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Устойчивая форма – бьют челом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9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Адресант – сироты ваши Тюменские оброчные крестьяне Морозко Борисов, </a:t>
            </a:r>
            <a:r>
              <a:rPr lang="ru-RU" sz="19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Пахомко</a:t>
            </a:r>
            <a:r>
              <a:rPr lang="ru-RU" sz="19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Решетников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9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Изложение сути дела – нечем платить оброк и нечего есть т.к. земля, купленная у стрельца Гаврила Лепешкина выпахалась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9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Просьба – снизить хлебный сбор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9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Конечный протокол – не сохранился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82A649-5AC6-4EAF-A40E-155BFEEAB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8163" y="1633491"/>
            <a:ext cx="2794690" cy="50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159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A9F2FD-9563-4785-AC35-D21996E98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571" y="326299"/>
            <a:ext cx="9988858" cy="1583347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Документ: Гос. архив Тюменской области. Ф. И-47. Оп. 1. Д. 105. ( Челобитная вдовы Ирины </a:t>
            </a:r>
            <a:r>
              <a:rPr lang="ru-RU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Коныловой</a:t>
            </a:r>
            <a:r>
              <a:rPr lang="ru-RU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об открытии ее опечатанного амбара, находящегося в деревне </a:t>
            </a:r>
            <a:r>
              <a:rPr lang="ru-RU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Переваловой</a:t>
            </a:r>
            <a:r>
              <a:rPr lang="ru-RU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для уплаты хлебного оброка за ее сына)</a:t>
            </a:r>
            <a:endParaRPr 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38B60E-7BC8-45A2-881F-A69C92F05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5199" y="2248270"/>
            <a:ext cx="7161438" cy="432116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Год – 1702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Адресат – Великому государю, царю и великому князю Петру Алексеевичу всея Великая и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Малыя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Белыя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России самодержцу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Устойчивая форма – б(ъ)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ёт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челом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Адресант – сирота твоя вдова Ирина Кирилова дочь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Изложение сути дела – нечем платить оброк за сына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Милентья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Черепанова, потому что амбаришко с хлебом в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Переваловой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деревке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запечатан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Просьба – пожаловать ей распечатать амбар с хлебом, чтобы заплатить оброк за сына, а остальное забрать себе, чтобы прокормиться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Конечный протокол – великий государь царь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смилуися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904BF3-9EDD-4063-8410-232EB189CD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377" y="2158182"/>
            <a:ext cx="2619082" cy="452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728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A9F2FD-9563-4785-AC35-D21996E98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735" y="254331"/>
            <a:ext cx="9944529" cy="134365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Документ: Гос. архив Тюменской области Ф. И-47 Оп. 1 Д. 29 (Челобитная Ивашки Бобрищева о сборе ясака с ясачных людей на Тюмени и в Тюменском уезде)</a:t>
            </a:r>
            <a:endParaRPr 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38B60E-7BC8-45A2-881F-A69C92F05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172" y="2032986"/>
            <a:ext cx="7048870" cy="444771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Год – 1646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Адресат – Государю и великому князю Алексею Михайловичу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всеа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Руссии</a:t>
            </a:r>
            <a:endParaRPr lang="ru-RU" sz="1800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Адресант – холоп твой Ивашка Бобрищев Пушкин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Устойчивая форма – челом бьет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Изложение сути дела – ему велено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збирать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 государевых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ясашных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людей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мяхкую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рухлядь и посылать в Москву, но он приискал новых людей, которые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женилиси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и с них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мяхкой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рухляди прибыло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Просьба –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мяхкая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рухлядь оценена новою ценой, в том он послал отсель (отсель? Не просьба, а скорее извинение)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Конечный протокол – отсутствует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00643D-F20C-4786-BBEE-22C3FC27A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7331" y="1769778"/>
            <a:ext cx="2187318" cy="4740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307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A9F2FD-9563-4785-AC35-D21996E98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6750" y="449787"/>
            <a:ext cx="9978500" cy="1188720"/>
          </a:xfrm>
        </p:spPr>
        <p:txBody>
          <a:bodyPr>
            <a:normAutofit fontScale="90000"/>
          </a:bodyPr>
          <a:lstStyle/>
          <a:p>
            <a:r>
              <a:rPr lang="ru-RU" sz="22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Документ: Гос. архив Тюменской области. Ф. И-47. Оп. 1. Д. 64. (Челобитная тюменского сына боярского Осипа </a:t>
            </a:r>
            <a:r>
              <a:rPr lang="ru-RU" sz="22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Чучарина</a:t>
            </a:r>
            <a:r>
              <a:rPr lang="ru-RU" sz="22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о размежевании сенного покоса)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38B60E-7BC8-45A2-881F-A69C92F05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559" y="2139518"/>
            <a:ext cx="7084381" cy="440332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Год – 1698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Адресат – Царем государем и великим князем Иоанну Алексеевичу Петру Алексеевичу всея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великия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малыя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белыя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россии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самодержице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Устойчивая форма –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бъет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челом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Адресант –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холопъ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вашъ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сынишко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боярскои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Оска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Дмитриев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Чючарин</a:t>
            </a:r>
            <a:endParaRPr lang="ru-RU" sz="1800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Изложение сути дела – после смерти отца Дмитрия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Чючерина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велено владеть покосом ему, но им владеет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самоволством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пашеннои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крестьянин Ивашко Микифоров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Гилев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его стесняет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Просьба – пожалеть холопа своего и велеть дать с приказной избы за тюменскою печатью грамоту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Конечный протокол – царь государи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смилуитеся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великих государи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6248AB-3847-4756-9590-06CD4550E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3190" y="1796169"/>
            <a:ext cx="2038389" cy="468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634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A9F2FD-9563-4785-AC35-D21996E98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980" y="314543"/>
            <a:ext cx="10520039" cy="1514257"/>
          </a:xfrm>
        </p:spPr>
        <p:txBody>
          <a:bodyPr>
            <a:normAutofit fontScale="90000"/>
          </a:bodyPr>
          <a:lstStyle/>
          <a:p>
            <a:r>
              <a:rPr lang="ru-RU" sz="22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Документ: Гос. архив Тюменской области. Ф. И-47. Оп. 1. Д. 72. (Челобитная тюменского казака Петрушки Духанина на потраву его сенокоса лошадьми Васьки Макарова и о нанесении челобитчику побоев Васькой Макаровым с братьями)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38B60E-7BC8-45A2-881F-A69C92F05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15" y="2139518"/>
            <a:ext cx="6347534" cy="45720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Год – 1701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Устойчивая форма – бил челом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Адресат – великому государю а на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тюмени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приказнои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избе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столнику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воеводе Осипу Яковлевичу Тухачевскому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Адресант –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тюменскои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казачьеи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сынъ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Петрушка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Духанинъ</a:t>
            </a:r>
            <a:endParaRPr lang="ru-RU" sz="1800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Изложение сути дела – Петрушка приехал в свои луг с братьями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Микитою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Федкою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метать сено, а там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Васка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Козмин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Макаров с братьями пасли восемь своих лошадей. Они стали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конеи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имать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и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Васка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Макаров с братьями били насмерть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косьемъ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Далее идут свидетели и снятые побои.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Просьба – челобитье записать, </a:t>
            </a:r>
            <a:r>
              <a:rPr lang="ru-RU" sz="1800" dirty="0" err="1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Васку</a:t>
            </a: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Макарова з братьями сыскать и допросить живо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Конечный протокол – отсутствует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8470F8-4F65-4581-AC11-BA6CB08A5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8745" y="1961965"/>
            <a:ext cx="2026033" cy="474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504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A9F2FD-9563-4785-AC35-D21996E98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9748"/>
            <a:ext cx="7729728" cy="1188720"/>
          </a:xfrm>
        </p:spPr>
        <p:txBody>
          <a:bodyPr/>
          <a:lstStyle/>
          <a:p>
            <a:r>
              <a:rPr lang="ru-RU" dirty="0"/>
              <a:t>Использованные источники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38B60E-7BC8-45A2-881F-A69C92F05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862" y="1388468"/>
            <a:ext cx="11461072" cy="526978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1600" i="0" dirty="0">
                <a:solidFill>
                  <a:schemeClr val="tx1"/>
                </a:solidFill>
                <a:effectLst/>
              </a:rPr>
              <a:t>Документы:</a:t>
            </a:r>
          </a:p>
          <a:p>
            <a:r>
              <a:rPr lang="ru-RU" sz="1600" i="0" dirty="0">
                <a:solidFill>
                  <a:schemeClr val="tx1"/>
                </a:solidFill>
                <a:effectLst/>
              </a:rPr>
              <a:t>Судебник 1550 г.</a:t>
            </a:r>
          </a:p>
          <a:p>
            <a:r>
              <a:rPr lang="ru-RU" sz="1600" dirty="0">
                <a:solidFill>
                  <a:schemeClr val="tx1"/>
                </a:solidFill>
              </a:rPr>
              <a:t>Судебник 1589 г.</a:t>
            </a:r>
          </a:p>
          <a:p>
            <a:r>
              <a:rPr lang="ru-RU" sz="1600" dirty="0">
                <a:solidFill>
                  <a:schemeClr val="tx1"/>
                </a:solidFill>
              </a:rPr>
              <a:t>Соборное уложение 1649 г.</a:t>
            </a:r>
          </a:p>
          <a:p>
            <a:r>
              <a:rPr lang="ru-RU" sz="1600" dirty="0">
                <a:solidFill>
                  <a:schemeClr val="tx1"/>
                </a:solidFill>
              </a:rPr>
              <a:t>Генеральный регламент от 28 февраля 1720 г.</a:t>
            </a:r>
          </a:p>
          <a:p>
            <a:r>
              <a:rPr lang="ru-RU" sz="1600" i="0" dirty="0">
                <a:solidFill>
                  <a:schemeClr val="tx1"/>
                </a:solidFill>
                <a:effectLst/>
              </a:rPr>
              <a:t>Полное собрание законов Российской Империи. Собрание Первое. 1649-1825 гг.</a:t>
            </a:r>
          </a:p>
          <a:p>
            <a:pPr marL="0" indent="0">
              <a:buNone/>
            </a:pPr>
            <a:r>
              <a:rPr lang="ru-RU" sz="1600" i="0" dirty="0">
                <a:solidFill>
                  <a:schemeClr val="tx1"/>
                </a:solidFill>
                <a:effectLst/>
              </a:rPr>
              <a:t>Словари:</a:t>
            </a:r>
          </a:p>
          <a:p>
            <a:r>
              <a:rPr lang="ru-RU" sz="1600" dirty="0">
                <a:solidFill>
                  <a:schemeClr val="tx1"/>
                </a:solidFill>
              </a:rPr>
              <a:t>Даль В.И. Толковый словарь живого великорусского языка. Ч. 4.: [в 4 ч.] / [соч.] В. И. Даля. — Москва: Изд. общ-</a:t>
            </a:r>
            <a:r>
              <a:rPr lang="ru-RU" sz="1600" dirty="0" err="1">
                <a:solidFill>
                  <a:schemeClr val="tx1"/>
                </a:solidFill>
              </a:rPr>
              <a:t>ва</a:t>
            </a:r>
            <a:r>
              <a:rPr lang="ru-RU" sz="1600" dirty="0">
                <a:solidFill>
                  <a:schemeClr val="tx1"/>
                </a:solidFill>
              </a:rPr>
              <a:t> любителей Российской словесности, 1866. </a:t>
            </a:r>
            <a:r>
              <a:rPr lang="ru-RU" sz="1600" i="0" dirty="0">
                <a:solidFill>
                  <a:schemeClr val="tx1"/>
                </a:solidFill>
                <a:effectLst/>
              </a:rPr>
              <a:t>— 680 с.</a:t>
            </a:r>
          </a:p>
          <a:p>
            <a:r>
              <a:rPr lang="ru-RU" sz="1600" b="0" i="0" dirty="0" err="1">
                <a:solidFill>
                  <a:srgbClr val="000000"/>
                </a:solidFill>
                <a:effectLst/>
              </a:rPr>
              <a:t>Малитиков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 А.С. Краткий словарь видов и разновидностей документов / Отв. ред. канд. ист. наук А.С.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Малитиков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; Гл. арх. упр. при Совете Министров СССР. 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Всесоюз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. науч.-</a:t>
            </a:r>
            <a:r>
              <a:rPr lang="ru-RU" sz="1600" b="0" i="0" dirty="0" err="1">
                <a:solidFill>
                  <a:srgbClr val="000000"/>
                </a:solidFill>
                <a:effectLst/>
              </a:rPr>
              <a:t>исслед</a:t>
            </a:r>
            <a:r>
              <a:rPr lang="ru-RU" sz="1600" b="0" i="0" dirty="0">
                <a:solidFill>
                  <a:srgbClr val="000000"/>
                </a:solidFill>
                <a:effectLst/>
              </a:rPr>
              <a:t>. ин-т документоведения и арх. дела. Центр. гос. архив древ. актов. - Москва : [ВНИИДАД], 1974. - 80 с.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Михельсон М.И</a:t>
            </a:r>
            <a:r>
              <a:rPr lang="ru-RU" sz="1600" i="0" dirty="0">
                <a:solidFill>
                  <a:schemeClr val="tx1"/>
                </a:solidFill>
                <a:effectLst/>
              </a:rPr>
              <a:t>. Русская мысль и речь. Свое и чужое. Опыт русской фразеологии. Сборник образных слов и иносказаний. Т. 1—2. Ходячие и меткие слова. Сборник русских и иностранных цитат, пословиц, поговорок, пословичных выражений и отдельных слов (иносказаний). СПб., тип. Ак. наук, 1896—1912. 2208 стр.</a:t>
            </a:r>
          </a:p>
          <a:p>
            <a:r>
              <a:rPr lang="ru-RU" sz="1600" i="0" dirty="0">
                <a:solidFill>
                  <a:schemeClr val="tx1"/>
                </a:solidFill>
                <a:effectLst/>
              </a:rPr>
              <a:t>Фасмер М. Этимологический словарь русского языка: В 4 т.: Пер. с нем. — 3-е изд., стереотип. — М.: Азбука-Терра, 1996. — Т. 4. — 864 с.</a:t>
            </a:r>
          </a:p>
          <a:p>
            <a:r>
              <a:rPr lang="ru-RU" sz="1600" i="0" dirty="0">
                <a:solidFill>
                  <a:schemeClr val="tx1"/>
                </a:solidFill>
                <a:effectLst/>
              </a:rPr>
              <a:t>Шанский Н. М., Боброва Т. А. Школьный этимологический словарь русского языка: Происхождение слов. — М.: Дрофа, 2003. — 400 с.</a:t>
            </a:r>
          </a:p>
        </p:txBody>
      </p:sp>
    </p:spTree>
    <p:extLst>
      <p:ext uri="{BB962C8B-B14F-4D97-AF65-F5344CB8AC3E}">
        <p14:creationId xmlns:p14="http://schemas.microsoft.com/office/powerpoint/2010/main" val="4216325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A9F2FD-9563-4785-AC35-D21996E98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9748"/>
            <a:ext cx="7729728" cy="1188720"/>
          </a:xfrm>
        </p:spPr>
        <p:txBody>
          <a:bodyPr/>
          <a:lstStyle/>
          <a:p>
            <a:r>
              <a:rPr lang="ru-RU" dirty="0"/>
              <a:t>Использованная литература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38B60E-7BC8-45A2-881F-A69C92F05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862" y="1388468"/>
            <a:ext cx="11461072" cy="52697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sz="1600" i="0" dirty="0">
              <a:solidFill>
                <a:schemeClr val="tx1"/>
              </a:solidFill>
              <a:effectLst/>
            </a:endParaRPr>
          </a:p>
          <a:p>
            <a:r>
              <a:rPr lang="ru-RU" sz="1600" i="0" dirty="0">
                <a:solidFill>
                  <a:srgbClr val="000000"/>
                </a:solidFill>
                <a:effectLst/>
              </a:rPr>
              <a:t>Абдрашитова Н. А., Милованова М. В. Челобитные как особый вид документа в истории официально-делового стиля // «Делопроизводство», №2, 2003. – с.98</a:t>
            </a:r>
            <a:endParaRPr lang="ru-RU" sz="1600" i="0" dirty="0">
              <a:solidFill>
                <a:schemeClr val="tx1"/>
              </a:solidFill>
              <a:effectLst/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Бородина Е.В. Челобитная как источник для изучения истории Российского общества XVII-XVIII вв.: структура и эволюция формуляра </a:t>
            </a:r>
            <a:r>
              <a:rPr lang="en-US" sz="1600" dirty="0">
                <a:solidFill>
                  <a:schemeClr val="tx1"/>
                </a:solidFill>
              </a:rPr>
              <a:t>//</a:t>
            </a:r>
            <a:r>
              <a:rPr lang="ru-RU" sz="1600" dirty="0">
                <a:solidFill>
                  <a:schemeClr val="tx1"/>
                </a:solidFill>
              </a:rPr>
              <a:t> Манускрипт. 2019. Том 12. </a:t>
            </a:r>
            <a:r>
              <a:rPr lang="ru-RU" sz="1600" dirty="0" err="1">
                <a:solidFill>
                  <a:schemeClr val="tx1"/>
                </a:solidFill>
              </a:rPr>
              <a:t>Вып</a:t>
            </a:r>
            <a:r>
              <a:rPr lang="ru-RU" sz="1600" dirty="0">
                <a:solidFill>
                  <a:schemeClr val="tx1"/>
                </a:solidFill>
              </a:rPr>
              <a:t>. 12. С.28-33.</a:t>
            </a:r>
          </a:p>
          <a:p>
            <a:r>
              <a:rPr lang="ru-RU" sz="1600" i="0" dirty="0">
                <a:solidFill>
                  <a:schemeClr val="tx1"/>
                </a:solidFill>
                <a:effectLst/>
              </a:rPr>
              <a:t>Волков С. С. Лексика русских челобитных XVII века. Формуляр, традиционные этикетные и стилевые средства. — Л.: Изд-во Ленинградского ун-та, 1974. — 164 с.</a:t>
            </a:r>
          </a:p>
          <a:p>
            <a:r>
              <a:rPr lang="ru-RU" sz="1600" dirty="0">
                <a:solidFill>
                  <a:schemeClr val="tx1"/>
                </a:solidFill>
              </a:rPr>
              <a:t>Леонова Ю.Ю. </a:t>
            </a:r>
            <a:r>
              <a:rPr lang="ru-RU" sz="1600" i="0" dirty="0">
                <a:solidFill>
                  <a:schemeClr val="tx1"/>
                </a:solidFill>
                <a:effectLst/>
              </a:rPr>
              <a:t>Оформление данных об адресанте в челобитных XVII века</a:t>
            </a:r>
            <a:r>
              <a:rPr lang="en-US" sz="1600" i="0" dirty="0">
                <a:solidFill>
                  <a:schemeClr val="tx1"/>
                </a:solidFill>
                <a:effectLst/>
              </a:rPr>
              <a:t>// </a:t>
            </a:r>
            <a:r>
              <a:rPr lang="ru-RU" sz="1600" i="0" u="none" strike="noStrike" dirty="0">
                <a:solidFill>
                  <a:schemeClr val="tx1"/>
                </a:solidFill>
                <a:effectLst/>
              </a:rPr>
              <a:t>Международный научно-исследовательский журнал</a:t>
            </a:r>
            <a:r>
              <a:rPr lang="en-US" sz="1600" dirty="0">
                <a:solidFill>
                  <a:schemeClr val="tx1"/>
                </a:solidFill>
              </a:rPr>
              <a:t>. 2012. </a:t>
            </a:r>
            <a:r>
              <a:rPr lang="ru-RU" sz="1600" dirty="0" err="1">
                <a:solidFill>
                  <a:schemeClr val="tx1"/>
                </a:solidFill>
              </a:rPr>
              <a:t>Вып</a:t>
            </a:r>
            <a:r>
              <a:rPr lang="ru-RU" sz="1600" dirty="0">
                <a:solidFill>
                  <a:schemeClr val="tx1"/>
                </a:solidFill>
              </a:rPr>
              <a:t>. 12.</a:t>
            </a:r>
          </a:p>
          <a:p>
            <a:r>
              <a:rPr lang="ru-RU" sz="1600" i="0" dirty="0" err="1">
                <a:solidFill>
                  <a:schemeClr val="tx1"/>
                </a:solidFill>
                <a:effectLst/>
              </a:rPr>
              <a:t>Пегина</a:t>
            </a:r>
            <a:r>
              <a:rPr lang="ru-RU" sz="1600" i="0" dirty="0">
                <a:solidFill>
                  <a:schemeClr val="tx1"/>
                </a:solidFill>
                <a:effectLst/>
              </a:rPr>
              <a:t> Т.П., </a:t>
            </a:r>
            <a:r>
              <a:rPr lang="ru-RU" sz="1600" i="0" dirty="0" err="1">
                <a:solidFill>
                  <a:schemeClr val="tx1"/>
                </a:solidFill>
                <a:effectLst/>
              </a:rPr>
              <a:t>Плынская</a:t>
            </a:r>
            <a:r>
              <a:rPr lang="ru-RU" sz="1600" i="0" dirty="0">
                <a:solidFill>
                  <a:schemeClr val="tx1"/>
                </a:solidFill>
                <a:effectLst/>
              </a:rPr>
              <a:t> А.Б. Формирование делового письма в России в период XVI – XVII вв.</a:t>
            </a:r>
            <a:r>
              <a:rPr lang="en-US" sz="1600" i="0" dirty="0">
                <a:solidFill>
                  <a:schemeClr val="tx1"/>
                </a:solidFill>
                <a:effectLst/>
              </a:rPr>
              <a:t>//</a:t>
            </a:r>
            <a:r>
              <a:rPr lang="ru-RU" sz="1600" i="0" dirty="0">
                <a:solidFill>
                  <a:schemeClr val="tx1"/>
                </a:solidFill>
                <a:effectLst/>
              </a:rPr>
              <a:t> Делопроизводство. </a:t>
            </a:r>
            <a:r>
              <a:rPr lang="ru-RU" sz="1600" dirty="0">
                <a:solidFill>
                  <a:schemeClr val="tx1"/>
                </a:solidFill>
              </a:rPr>
              <a:t>2015. </a:t>
            </a:r>
            <a:r>
              <a:rPr lang="ru-RU" sz="1600" dirty="0" err="1">
                <a:solidFill>
                  <a:schemeClr val="tx1"/>
                </a:solidFill>
              </a:rPr>
              <a:t>Вып</a:t>
            </a:r>
            <a:r>
              <a:rPr lang="ru-RU" sz="1600" dirty="0">
                <a:solidFill>
                  <a:schemeClr val="tx1"/>
                </a:solidFill>
              </a:rPr>
              <a:t>. 1.</a:t>
            </a:r>
            <a:endParaRPr lang="ru-RU" sz="1600" i="0" dirty="0">
              <a:solidFill>
                <a:schemeClr val="tx1"/>
              </a:solidFill>
              <a:effectLst/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Руднев Д.В., Т. С. </a:t>
            </a:r>
            <a:r>
              <a:rPr lang="ru-RU" sz="1600" dirty="0" err="1">
                <a:solidFill>
                  <a:schemeClr val="tx1"/>
                </a:solidFill>
              </a:rPr>
              <a:t>Садова</a:t>
            </a:r>
            <a:r>
              <a:rPr lang="ru-RU" sz="1600" dirty="0">
                <a:solidFill>
                  <a:schemeClr val="tx1"/>
                </a:solidFill>
              </a:rPr>
              <a:t> Т.С. От челобитной до заявления или как формировался язык общения с властью (на материале просительных документов XVII– XX вв.)</a:t>
            </a:r>
            <a:r>
              <a:rPr lang="en-US" sz="1600" dirty="0">
                <a:solidFill>
                  <a:schemeClr val="tx1"/>
                </a:solidFill>
              </a:rPr>
              <a:t>// </a:t>
            </a:r>
            <a:r>
              <a:rPr lang="ru-RU" sz="1600" i="0" dirty="0">
                <a:solidFill>
                  <a:schemeClr val="tx1"/>
                </a:solidFill>
                <a:effectLst/>
              </a:rPr>
              <a:t>Сборник статей VI Международной научно-практической конференции. Под редакцией О.В. Барабаш, Н.А. Павловой, А.В. Александровой. 2020. С.28-32.</a:t>
            </a:r>
          </a:p>
          <a:p>
            <a:r>
              <a:rPr lang="ru-RU" sz="1600" dirty="0">
                <a:solidFill>
                  <a:schemeClr val="tx1"/>
                </a:solidFill>
              </a:rPr>
              <a:t>Русанова С. В. Наименования просительных документов в законодательных актах и региональных документах XVIII века // Вестник Волгоградского государственного университета. Серия 2, Языкознание. – 2019. – Т. 18, № 2. – С. 16–26.</a:t>
            </a:r>
            <a:endParaRPr lang="ru-RU" sz="1600" i="0" dirty="0">
              <a:solidFill>
                <a:schemeClr val="tx1"/>
              </a:solidFill>
              <a:effectLst/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Русанова C.В. От челобитной к жалобнице: факты, вопросы, гипотезы // Славянская историческая лексикология и лексикография. 2022. </a:t>
            </a:r>
            <a:r>
              <a:rPr lang="ru-RU" sz="1600" dirty="0" err="1">
                <a:solidFill>
                  <a:schemeClr val="tx1"/>
                </a:solidFill>
              </a:rPr>
              <a:t>Вып</a:t>
            </a:r>
            <a:r>
              <a:rPr lang="ru-RU" sz="1600" dirty="0">
                <a:solidFill>
                  <a:schemeClr val="tx1"/>
                </a:solidFill>
              </a:rPr>
              <a:t>. 5. С. 86–100.</a:t>
            </a:r>
            <a:endParaRPr lang="ru-RU" sz="1600" i="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11299090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TM10001115[[fn=Посылка]]</Template>
  <TotalTime>491</TotalTime>
  <Words>2211</Words>
  <Application>Microsoft Office PowerPoint</Application>
  <PresentationFormat>Широкоэкранный</PresentationFormat>
  <Paragraphs>117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-apple-system</vt:lpstr>
      <vt:lpstr>Arial</vt:lpstr>
      <vt:lpstr>Calibri</vt:lpstr>
      <vt:lpstr>Corbel</vt:lpstr>
      <vt:lpstr>Gill Sans MT</vt:lpstr>
      <vt:lpstr>Merriweather</vt:lpstr>
      <vt:lpstr>Open Sans</vt:lpstr>
      <vt:lpstr>Посылка</vt:lpstr>
      <vt:lpstr>ФОРМУЛЯРНЫЙ АНАЛИЗ ЧЕЛОБИТНОЙ (xvi-xviii вв.)</vt:lpstr>
      <vt:lpstr>Происхождение термина</vt:lpstr>
      <vt:lpstr>определение челобитной в документах XVII-XVIII вв.</vt:lpstr>
      <vt:lpstr>Современное определение челобитной</vt:lpstr>
      <vt:lpstr>Челобитная, жалоба, жалобница (хождение термина)</vt:lpstr>
      <vt:lpstr>Челобитная в делопроизводстве</vt:lpstr>
      <vt:lpstr>Реквизиты челобитной</vt:lpstr>
      <vt:lpstr>Особенности формулирования адресанта (автора) челобитной</vt:lpstr>
      <vt:lpstr>Документ: Гос. архив Тюменской области. Ф. И-47. Оп. 1. Д. 102. (Челобитная оброчных крестьян о снижении хлебного сбора)</vt:lpstr>
      <vt:lpstr>Документ: Гос. архив Тюменской области. Ф. И-47. Оп. 1. Д. 105. ( Челобитная вдовы Ирины Коныловой об открытии ее опечатанного амбара, находящегося в деревне Переваловой для уплаты хлебного оброка за ее сына)</vt:lpstr>
      <vt:lpstr>Документ: Гос. архив Тюменской области Ф. И-47 Оп. 1 Д. 29 (Челобитная Ивашки Бобрищева о сборе ясака с ясачных людей на Тюмени и в Тюменском уезде)</vt:lpstr>
      <vt:lpstr>Документ: Гос. архив Тюменской области. Ф. И-47. Оп. 1. Д. 64. (Челобитная тюменского сына боярского Осипа Чучарина о размежевании сенного покоса)</vt:lpstr>
      <vt:lpstr>Документ: Гос. архив Тюменской области. Ф. И-47. Оп. 1. Д. 72. (Челобитная тюменского казака Петрушки Духанина на потраву его сенокоса лошадьми Васьки Макарова и о нанесении челобитчику побоев Васькой Макаровым с братьями)</vt:lpstr>
      <vt:lpstr>Использованные источники</vt:lpstr>
      <vt:lpstr>Использованная литература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Елизавета Юдкина</dc:creator>
  <cp:lastModifiedBy>Елизавета Юдкина</cp:lastModifiedBy>
  <cp:revision>31</cp:revision>
  <dcterms:created xsi:type="dcterms:W3CDTF">2023-09-30T07:41:07Z</dcterms:created>
  <dcterms:modified xsi:type="dcterms:W3CDTF">2023-10-07T14:24:13Z</dcterms:modified>
</cp:coreProperties>
</file>