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60" r:id="rId21"/>
    <p:sldId id="26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184-0ACB-464A-9694-E88FC815C2F0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50026-AD17-445B-B6A9-515E3DF1B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0759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184-0ACB-464A-9694-E88FC815C2F0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50026-AD17-445B-B6A9-515E3DF1B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746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10E6184-0ACB-464A-9694-E88FC815C2F0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B50026-AD17-445B-B6A9-515E3DF1B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332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184-0ACB-464A-9694-E88FC815C2F0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50026-AD17-445B-B6A9-515E3DF1B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086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184-0ACB-464A-9694-E88FC815C2F0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50026-AD17-445B-B6A9-515E3DF1B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253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184-0ACB-464A-9694-E88FC815C2F0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50026-AD17-445B-B6A9-515E3DF1B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945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184-0ACB-464A-9694-E88FC815C2F0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50026-AD17-445B-B6A9-515E3DF1B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92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184-0ACB-464A-9694-E88FC815C2F0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50026-AD17-445B-B6A9-515E3DF1B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006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184-0ACB-464A-9694-E88FC815C2F0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50026-AD17-445B-B6A9-515E3DF1B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44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6184-0ACB-464A-9694-E88FC815C2F0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50026-AD17-445B-B6A9-515E3DF1B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567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610E6184-0ACB-464A-9694-E88FC815C2F0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0BB50026-AD17-445B-B6A9-515E3DF1B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913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610E6184-0ACB-464A-9694-E88FC815C2F0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0BB50026-AD17-445B-B6A9-515E3DF1B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160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9BF97-5A39-6462-4AC4-8FD53BFF0B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Corbel Light" panose="020B0303020204020204" pitchFamily="34" charset="0"/>
              </a:rPr>
              <a:t>Формулярный анализ </a:t>
            </a:r>
            <a:r>
              <a:rPr lang="ru-RU" dirty="0" err="1">
                <a:latin typeface="Corbel Light" panose="020B0303020204020204" pitchFamily="34" charset="0"/>
              </a:rPr>
              <a:t>доношения</a:t>
            </a:r>
            <a:r>
              <a:rPr lang="ru-RU" dirty="0">
                <a:latin typeface="Corbel Light" panose="020B0303020204020204" pitchFamily="34" charset="0"/>
              </a:rPr>
              <a:t> </a:t>
            </a:r>
            <a:r>
              <a:rPr lang="en-US" dirty="0">
                <a:latin typeface="Corbel Light" panose="020B0303020204020204" pitchFamily="34" charset="0"/>
              </a:rPr>
              <a:t>(XVIII-XIX </a:t>
            </a:r>
            <a:r>
              <a:rPr lang="ru-RU" dirty="0">
                <a:latin typeface="Corbel Light" panose="020B0303020204020204" pitchFamily="34" charset="0"/>
              </a:rPr>
              <a:t>вв.</a:t>
            </a:r>
            <a:r>
              <a:rPr lang="en-US" dirty="0">
                <a:latin typeface="Corbel Light" panose="020B0303020204020204" pitchFamily="34" charset="0"/>
              </a:rPr>
              <a:t>)</a:t>
            </a:r>
            <a:endParaRPr lang="ru-RU" dirty="0">
              <a:latin typeface="Corbel Light" panose="020B0303020204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94FA6B-5A47-7376-45BC-DA7AA3F639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659832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latin typeface="Corbel Light" panose="020B0303020204020204" pitchFamily="34" charset="0"/>
              </a:rPr>
              <a:t>Контрольная точка по предмету </a:t>
            </a:r>
            <a:br>
              <a:rPr lang="ru-RU" sz="3200" dirty="0">
                <a:latin typeface="Corbel Light" panose="020B0303020204020204" pitchFamily="34" charset="0"/>
              </a:rPr>
            </a:br>
            <a:r>
              <a:rPr lang="ru-RU" sz="3200" dirty="0">
                <a:latin typeface="Corbel Light" panose="020B0303020204020204" pitchFamily="34" charset="0"/>
              </a:rPr>
              <a:t>“История документа: информационная среда социума”</a:t>
            </a:r>
            <a:br>
              <a:rPr lang="ru-RU" sz="3200" dirty="0">
                <a:latin typeface="Corbel Light" panose="020B0303020204020204" pitchFamily="34" charset="0"/>
              </a:rPr>
            </a:br>
            <a:r>
              <a:rPr lang="ru-RU" sz="3200" dirty="0">
                <a:latin typeface="Corbel Light" panose="020B0303020204020204" pitchFamily="34" charset="0"/>
              </a:rPr>
              <a:t>Безукладникова В., ИСТ-2022-1 НМ</a:t>
            </a:r>
          </a:p>
        </p:txBody>
      </p:sp>
    </p:spTree>
    <p:extLst>
      <p:ext uri="{BB962C8B-B14F-4D97-AF65-F5344CB8AC3E}">
        <p14:creationId xmlns:p14="http://schemas.microsoft.com/office/powerpoint/2010/main" val="39546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A41B7-DC78-7E11-BD86-AA5456590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latin typeface="Corbel Light" panose="020B0303020204020204" pitchFamily="34" charset="0"/>
              </a:rPr>
              <a:t>Происхождение термина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C04D29-EA82-7892-F21E-007A459B2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562144"/>
          </a:xfrm>
        </p:spPr>
        <p:txBody>
          <a:bodyPr>
            <a:normAutofit fontScale="92500"/>
          </a:bodyPr>
          <a:lstStyle/>
          <a:p>
            <a:r>
              <a:rPr lang="ru-RU" sz="2800" dirty="0">
                <a:latin typeface="Corbel Light" panose="020B0303020204020204" pitchFamily="34" charset="0"/>
              </a:rPr>
              <a:t>Глагол “</a:t>
            </a:r>
            <a:r>
              <a:rPr lang="ru-RU" sz="2800" dirty="0" err="1">
                <a:latin typeface="Corbel Light" panose="020B0303020204020204" pitchFamily="34" charset="0"/>
              </a:rPr>
              <a:t>доносити</a:t>
            </a:r>
            <a:r>
              <a:rPr lang="ru-RU" sz="2800" dirty="0">
                <a:latin typeface="Corbel Light" panose="020B0303020204020204" pitchFamily="34" charset="0"/>
              </a:rPr>
              <a:t>”, </a:t>
            </a:r>
            <a:r>
              <a:rPr lang="en-US" sz="2800" dirty="0">
                <a:latin typeface="Corbel Light" panose="020B0303020204020204" pitchFamily="34" charset="0"/>
              </a:rPr>
              <a:t>XVII </a:t>
            </a:r>
            <a:r>
              <a:rPr lang="ru-RU" sz="2800" dirty="0">
                <a:latin typeface="Corbel Light" panose="020B0303020204020204" pitchFamily="34" charset="0"/>
              </a:rPr>
              <a:t>век;</a:t>
            </a:r>
          </a:p>
          <a:p>
            <a:r>
              <a:rPr lang="ru-RU" sz="2800" dirty="0">
                <a:latin typeface="Corbel Light" panose="020B0303020204020204" pitchFamily="34" charset="0"/>
              </a:rPr>
              <a:t>“</a:t>
            </a:r>
            <a:r>
              <a:rPr lang="ru-RU" sz="2800" b="1" dirty="0">
                <a:latin typeface="Corbel Light" panose="020B0303020204020204" pitchFamily="34" charset="0"/>
              </a:rPr>
              <a:t>Словарь русского языка XVIII века</a:t>
            </a:r>
            <a:r>
              <a:rPr lang="ru-RU" sz="2800" dirty="0">
                <a:latin typeface="Corbel Light" panose="020B0303020204020204" pitchFamily="34" charset="0"/>
              </a:rPr>
              <a:t>”:</a:t>
            </a:r>
            <a:br>
              <a:rPr lang="ru-RU" sz="2800" dirty="0">
                <a:latin typeface="Corbel Light" panose="020B0303020204020204" pitchFamily="34" charset="0"/>
              </a:rPr>
            </a:br>
            <a:r>
              <a:rPr lang="ru-RU" sz="2800" dirty="0">
                <a:latin typeface="Corbel Light" panose="020B0303020204020204" pitchFamily="34" charset="0"/>
              </a:rPr>
              <a:t>1) “действ. по гл. донести – доносить, сообщение, объявление”; </a:t>
            </a:r>
            <a:br>
              <a:rPr lang="ru-RU" sz="2800" dirty="0">
                <a:latin typeface="Corbel Light" panose="020B0303020204020204" pitchFamily="34" charset="0"/>
              </a:rPr>
            </a:br>
            <a:r>
              <a:rPr lang="ru-RU" sz="2800" dirty="0">
                <a:latin typeface="Corbel Light" panose="020B0303020204020204" pitchFamily="34" charset="0"/>
              </a:rPr>
              <a:t>2) “официальное донесение, доклад; прошение в официальную инстанцию”; 3) “донос”.</a:t>
            </a:r>
          </a:p>
          <a:p>
            <a:r>
              <a:rPr lang="ru-RU" sz="2800" dirty="0">
                <a:latin typeface="Corbel Light" panose="020B0303020204020204" pitchFamily="34" charset="0"/>
              </a:rPr>
              <a:t>“</a:t>
            </a:r>
            <a:r>
              <a:rPr lang="ru-RU" sz="2800" dirty="0" err="1">
                <a:latin typeface="Corbel Light" panose="020B0303020204020204" pitchFamily="34" charset="0"/>
              </a:rPr>
              <a:t>Доношение</a:t>
            </a:r>
            <a:r>
              <a:rPr lang="ru-RU" sz="2800" dirty="0">
                <a:latin typeface="Corbel Light" panose="020B0303020204020204" pitchFamily="34" charset="0"/>
              </a:rPr>
              <a:t>”, “донесение” и “докладная” происходят от сходных по смыслу глаголов “доносить”, “докладывать”.</a:t>
            </a:r>
          </a:p>
          <a:p>
            <a:r>
              <a:rPr lang="ru-RU" sz="2800" b="1" dirty="0">
                <a:latin typeface="Corbel Light" panose="020B0303020204020204" pitchFamily="34" charset="0"/>
              </a:rPr>
              <a:t>Толковый словарь Даля</a:t>
            </a:r>
            <a:r>
              <a:rPr lang="ru-RU" sz="2800" dirty="0">
                <a:latin typeface="Corbel Light" panose="020B0303020204020204" pitchFamily="34" charset="0"/>
              </a:rPr>
              <a:t>:</a:t>
            </a:r>
            <a:br>
              <a:rPr lang="ru-RU" sz="2800" dirty="0">
                <a:latin typeface="Corbel Light" panose="020B0303020204020204" pitchFamily="34" charset="0"/>
              </a:rPr>
            </a:br>
            <a:r>
              <a:rPr lang="ru-RU" sz="2800" dirty="0" err="1">
                <a:latin typeface="Corbel Light" panose="020B0303020204020204" pitchFamily="34" charset="0"/>
              </a:rPr>
              <a:t>Доношение</a:t>
            </a:r>
            <a:r>
              <a:rPr lang="ru-RU" sz="2800" dirty="0">
                <a:latin typeface="Corbel Light" panose="020B0303020204020204" pitchFamily="34" charset="0"/>
              </a:rPr>
              <a:t> (или донесенье) – это рапорт начальству; уведомление начальства о чем-либо в словесной или письменной форме.</a:t>
            </a:r>
          </a:p>
        </p:txBody>
      </p:sp>
    </p:spTree>
    <p:extLst>
      <p:ext uri="{BB962C8B-B14F-4D97-AF65-F5344CB8AC3E}">
        <p14:creationId xmlns:p14="http://schemas.microsoft.com/office/powerpoint/2010/main" val="3640401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1B82BD-6350-20AC-8C2B-736434264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19" y="274749"/>
            <a:ext cx="10542879" cy="1508760"/>
          </a:xfrm>
        </p:spPr>
        <p:txBody>
          <a:bodyPr/>
          <a:lstStyle/>
          <a:p>
            <a:r>
              <a:rPr lang="ru-RU" dirty="0">
                <a:latin typeface="Corbel Light" panose="020B0303020204020204" pitchFamily="34" charset="0"/>
              </a:rPr>
              <a:t>Определение </a:t>
            </a:r>
            <a:r>
              <a:rPr lang="ru-RU" dirty="0" err="1">
                <a:latin typeface="Corbel Light" panose="020B0303020204020204" pitchFamily="34" charset="0"/>
              </a:rPr>
              <a:t>доношения</a:t>
            </a:r>
            <a:r>
              <a:rPr lang="ru-RU" dirty="0">
                <a:latin typeface="Corbel Light" panose="020B0303020204020204" pitchFamily="34" charset="0"/>
              </a:rPr>
              <a:t> в документах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5AE7A4-7C7A-F405-37AF-5A5C229DA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519" y="2011679"/>
            <a:ext cx="7604044" cy="4846321"/>
          </a:xfrm>
        </p:spPr>
        <p:txBody>
          <a:bodyPr>
            <a:normAutofit fontScale="92500"/>
          </a:bodyPr>
          <a:lstStyle/>
          <a:p>
            <a:r>
              <a:rPr lang="ru-RU" sz="2400" dirty="0">
                <a:latin typeface="Corbel Light" panose="020B0303020204020204" pitchFamily="34" charset="0"/>
              </a:rPr>
              <a:t>Неоднозначная трактовка в документах </a:t>
            </a:r>
            <a:r>
              <a:rPr lang="en-US" sz="2400" dirty="0">
                <a:latin typeface="Corbel Light" panose="020B0303020204020204" pitchFamily="34" charset="0"/>
              </a:rPr>
              <a:t>XVIII</a:t>
            </a:r>
            <a:r>
              <a:rPr lang="ru-RU" sz="2400" dirty="0">
                <a:latin typeface="Corbel Light" panose="020B0303020204020204" pitchFamily="34" charset="0"/>
              </a:rPr>
              <a:t> в. </a:t>
            </a:r>
          </a:p>
          <a:p>
            <a:r>
              <a:rPr lang="ru-RU" sz="2400" b="1" dirty="0">
                <a:latin typeface="Corbel Light" panose="020B0303020204020204" pitchFamily="34" charset="0"/>
              </a:rPr>
              <a:t>Генеральный регламент </a:t>
            </a:r>
            <a:r>
              <a:rPr lang="ru-RU" sz="2400" dirty="0">
                <a:latin typeface="Corbel Light" panose="020B0303020204020204" pitchFamily="34" charset="0"/>
              </a:rPr>
              <a:t>от 28 февраля 1720 года:</a:t>
            </a:r>
            <a:br>
              <a:rPr lang="ru-RU" sz="2400" dirty="0">
                <a:latin typeface="Corbel Light" panose="020B0303020204020204" pitchFamily="34" charset="0"/>
              </a:rPr>
            </a:br>
            <a:r>
              <a:rPr lang="ru-RU" sz="2400" dirty="0">
                <a:latin typeface="Corbel Light" panose="020B0303020204020204" pitchFamily="34" charset="0"/>
              </a:rPr>
              <a:t>“сообщение, доклад”, </a:t>
            </a:r>
            <a:br>
              <a:rPr lang="ru-RU" sz="2400" dirty="0">
                <a:latin typeface="Corbel Light" panose="020B0303020204020204" pitchFamily="34" charset="0"/>
              </a:rPr>
            </a:br>
            <a:r>
              <a:rPr lang="ru-RU" sz="2400" dirty="0">
                <a:latin typeface="Corbel Light" panose="020B0303020204020204" pitchFamily="34" charset="0"/>
              </a:rPr>
              <a:t>“служебное сообщение отчетного характера”, </a:t>
            </a:r>
            <a:br>
              <a:rPr lang="ru-RU" sz="2400" dirty="0">
                <a:latin typeface="Corbel Light" panose="020B0303020204020204" pitchFamily="34" charset="0"/>
              </a:rPr>
            </a:br>
            <a:r>
              <a:rPr lang="ru-RU" sz="2400" dirty="0">
                <a:latin typeface="Corbel Light" panose="020B0303020204020204" pitchFamily="34" charset="0"/>
              </a:rPr>
              <a:t>“прошение, связанное со служебными обстоятельствами”.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Связь с </a:t>
            </a:r>
            <a:r>
              <a:rPr lang="ru-RU" sz="2400" b="1" dirty="0">
                <a:latin typeface="Corbel Light" panose="020B0303020204020204" pitchFamily="34" charset="0"/>
              </a:rPr>
              <a:t>другими документами </a:t>
            </a:r>
            <a:r>
              <a:rPr lang="en-US" sz="2400" dirty="0">
                <a:latin typeface="Corbel Light" panose="020B0303020204020204" pitchFamily="34" charset="0"/>
              </a:rPr>
              <a:t>XVIII</a:t>
            </a:r>
            <a:r>
              <a:rPr lang="ru-RU" sz="2400" dirty="0">
                <a:latin typeface="Corbel Light" panose="020B0303020204020204" pitchFamily="34" charset="0"/>
              </a:rPr>
              <a:t> в.:</a:t>
            </a:r>
            <a:br>
              <a:rPr lang="ru-RU" sz="2400" dirty="0">
                <a:latin typeface="Corbel Light" panose="020B0303020204020204" pitchFamily="34" charset="0"/>
              </a:rPr>
            </a:br>
            <a:r>
              <a:rPr lang="ru-RU" sz="2400" i="1" dirty="0" err="1">
                <a:latin typeface="Corbel Light" panose="020B0303020204020204" pitchFamily="34" charset="0"/>
              </a:rPr>
              <a:t>Доношения</a:t>
            </a:r>
            <a:r>
              <a:rPr lang="ru-RU" sz="2400" i="1" dirty="0">
                <a:latin typeface="Corbel Light" panose="020B0303020204020204" pitchFamily="34" charset="0"/>
              </a:rPr>
              <a:t> и челобитные </a:t>
            </a:r>
            <a:r>
              <a:rPr lang="ru-RU" sz="2400" dirty="0">
                <a:latin typeface="Corbel Light" panose="020B0303020204020204" pitchFamily="34" charset="0"/>
              </a:rPr>
              <a:t>(сходны по формуляру, но первые связаны с государственными интересами и рассматриваются быстрее, чем вторые – они затрагивают интересы частных лиц).</a:t>
            </a:r>
            <a:br>
              <a:rPr lang="ru-RU" sz="2400" dirty="0">
                <a:latin typeface="Corbel Light" panose="020B0303020204020204" pitchFamily="34" charset="0"/>
              </a:rPr>
            </a:br>
            <a:r>
              <a:rPr lang="ru-RU" sz="2400" i="1" dirty="0" err="1">
                <a:latin typeface="Corbel Light" panose="020B0303020204020204" pitchFamily="34" charset="0"/>
              </a:rPr>
              <a:t>Доношения</a:t>
            </a:r>
            <a:r>
              <a:rPr lang="ru-RU" sz="2400" i="1" dirty="0">
                <a:latin typeface="Corbel Light" panose="020B0303020204020204" pitchFamily="34" charset="0"/>
              </a:rPr>
              <a:t> и рапорты </a:t>
            </a:r>
            <a:r>
              <a:rPr lang="ru-RU" sz="2400" dirty="0">
                <a:latin typeface="Corbel Light" panose="020B0303020204020204" pitchFamily="34" charset="0"/>
              </a:rPr>
              <a:t>(</a:t>
            </a:r>
            <a:r>
              <a:rPr lang="ru-RU" sz="2400" dirty="0" err="1">
                <a:latin typeface="Corbel Light" panose="020B0303020204020204" pitchFamily="34" charset="0"/>
              </a:rPr>
              <a:t>доношения</a:t>
            </a:r>
            <a:r>
              <a:rPr lang="ru-RU" sz="2400" dirty="0">
                <a:latin typeface="Corbel Light" panose="020B0303020204020204" pitchFamily="34" charset="0"/>
              </a:rPr>
              <a:t> могли помимо сообщения содержать просьбу и подаваться не военными).</a:t>
            </a:r>
            <a:br>
              <a:rPr lang="ru-RU" sz="2400" dirty="0">
                <a:latin typeface="Corbel Light" panose="020B0303020204020204" pitchFamily="34" charset="0"/>
              </a:rPr>
            </a:br>
            <a:r>
              <a:rPr lang="ru-RU" sz="2400" i="1" dirty="0" err="1">
                <a:latin typeface="Corbel Light" panose="020B0303020204020204" pitchFamily="34" charset="0"/>
              </a:rPr>
              <a:t>Доношения</a:t>
            </a:r>
            <a:r>
              <a:rPr lang="ru-RU" sz="2400" i="1" dirty="0">
                <a:latin typeface="Corbel Light" panose="020B0303020204020204" pitchFamily="34" charset="0"/>
              </a:rPr>
              <a:t> и прошения </a:t>
            </a:r>
            <a:r>
              <a:rPr lang="ru-RU" sz="2400" dirty="0">
                <a:latin typeface="Corbel Light" panose="020B0303020204020204" pitchFamily="34" charset="0"/>
              </a:rPr>
              <a:t>(эти документы считают просительными).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0E48E807-E205-23DB-8EBD-756A939679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6" t="-513" r="306" b="1295"/>
          <a:stretch/>
        </p:blipFill>
        <p:spPr bwMode="auto">
          <a:xfrm>
            <a:off x="8529245" y="2187508"/>
            <a:ext cx="3084578" cy="427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928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605C5D-DE29-DAD6-D563-D321C5A28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 Light" panose="020B0303020204020204" pitchFamily="34" charset="0"/>
              </a:rPr>
              <a:t>Более современные трактовки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E312C4-5E4B-E162-2206-A0A804844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1896633"/>
            <a:ext cx="9784080" cy="5065064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>
                <a:latin typeface="Corbel Light" panose="020B0303020204020204" pitchFamily="34" charset="0"/>
              </a:rPr>
              <a:t>“Краткий словарь видов и разновидностей документов”, ВНИИДАД, 1974:</a:t>
            </a:r>
            <a:br>
              <a:rPr lang="ru-RU" sz="2800" dirty="0">
                <a:latin typeface="Corbel Light" panose="020B0303020204020204" pitchFamily="34" charset="0"/>
              </a:rPr>
            </a:br>
            <a:r>
              <a:rPr lang="ru-RU" sz="2800" dirty="0">
                <a:latin typeface="Corbel Light" panose="020B0303020204020204" pitchFamily="34" charset="0"/>
              </a:rPr>
              <a:t>“донесение” – “сообщение по служебным вопросам, направляемое должностным лицом вышестоящему по должности лицу или учреждению”.</a:t>
            </a:r>
          </a:p>
          <a:p>
            <a:r>
              <a:rPr lang="ru-RU" sz="2800" dirty="0">
                <a:latin typeface="Corbel Light" panose="020B0303020204020204" pitchFamily="34" charset="0"/>
              </a:rPr>
              <a:t>“Словарь видов и разновидностей современной управленческой документации”, ВНИИДАД, 2014: </a:t>
            </a:r>
            <a:br>
              <a:rPr lang="ru-RU" sz="2800" dirty="0">
                <a:latin typeface="Corbel Light" panose="020B0303020204020204" pitchFamily="34" charset="0"/>
              </a:rPr>
            </a:br>
            <a:r>
              <a:rPr lang="ru-RU" sz="2800" dirty="0">
                <a:latin typeface="Corbel Light" panose="020B0303020204020204" pitchFamily="34" charset="0"/>
              </a:rPr>
              <a:t>“докладная записка ” – “адресованная руководителю организации и содержащая информацию о событиях, фактах и др., в связи с которыми требуется принятие решения”.</a:t>
            </a:r>
          </a:p>
          <a:p>
            <a:r>
              <a:rPr lang="ru-RU" sz="2800" dirty="0">
                <a:latin typeface="Corbel Light" panose="020B0303020204020204" pitchFamily="34" charset="0"/>
              </a:rPr>
              <a:t>Так, </a:t>
            </a:r>
            <a:r>
              <a:rPr lang="ru-RU" sz="2800" dirty="0" err="1">
                <a:latin typeface="Corbel Light" panose="020B0303020204020204" pitchFamily="34" charset="0"/>
              </a:rPr>
              <a:t>доношение</a:t>
            </a:r>
            <a:r>
              <a:rPr lang="ru-RU" sz="2800" dirty="0">
                <a:latin typeface="Corbel Light" panose="020B0303020204020204" pitchFamily="34" charset="0"/>
              </a:rPr>
              <a:t> – это </a:t>
            </a:r>
            <a:r>
              <a:rPr lang="ru-RU" sz="2800" dirty="0" err="1">
                <a:latin typeface="Corbel Light" panose="020B0303020204020204" pitchFamily="34" charset="0"/>
              </a:rPr>
              <a:t>уведомительно</a:t>
            </a:r>
            <a:r>
              <a:rPr lang="ru-RU" sz="2800" dirty="0">
                <a:latin typeface="Corbel Light" panose="020B0303020204020204" pitchFamily="34" charset="0"/>
              </a:rPr>
              <a:t>-просительный документ, сообщение от должностного нижестоящего лица или учреждения к начальству, часто о какой-либо проблеме с желанием “доносителя” решить ее.</a:t>
            </a:r>
          </a:p>
        </p:txBody>
      </p:sp>
    </p:spTree>
    <p:extLst>
      <p:ext uri="{BB962C8B-B14F-4D97-AF65-F5344CB8AC3E}">
        <p14:creationId xmlns:p14="http://schemas.microsoft.com/office/powerpoint/2010/main" val="3389947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70774B-4C9C-29B6-F675-2B98B9112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 Light" panose="020B0303020204020204" pitchFamily="34" charset="0"/>
              </a:rPr>
              <a:t>Делопроизводство в </a:t>
            </a:r>
            <a:r>
              <a:rPr lang="en-US" dirty="0">
                <a:latin typeface="Corbel Light" panose="020B0303020204020204" pitchFamily="34" charset="0"/>
              </a:rPr>
              <a:t>XVIII-</a:t>
            </a:r>
            <a:r>
              <a:rPr lang="en-US" dirty="0" err="1">
                <a:latin typeface="Corbel Light" panose="020B0303020204020204" pitchFamily="34" charset="0"/>
              </a:rPr>
              <a:t>XiX</a:t>
            </a:r>
            <a:r>
              <a:rPr lang="ru-RU" dirty="0">
                <a:latin typeface="Corbel Light" panose="020B0303020204020204" pitchFamily="34" charset="0"/>
              </a:rPr>
              <a:t> вв.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DC2BD5-8235-7FF2-C601-ACC8103C6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852" y="1858925"/>
            <a:ext cx="10642861" cy="5065064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Corbel Light" panose="020B0303020204020204" pitchFamily="34" charset="0"/>
              </a:rPr>
              <a:t>Генеральный регламент от 28 февраля 1720 года.</a:t>
            </a:r>
          </a:p>
          <a:p>
            <a:r>
              <a:rPr lang="ru-RU" dirty="0">
                <a:latin typeface="Corbel Light" panose="020B0303020204020204" pitchFamily="34" charset="0"/>
              </a:rPr>
              <a:t> Указ от 5 января 1723 года “О форме суда” (в нем приводился образец челобитной).</a:t>
            </a:r>
          </a:p>
          <a:p>
            <a:r>
              <a:rPr lang="ru-RU" dirty="0">
                <a:latin typeface="Corbel Light" panose="020B0303020204020204" pitchFamily="34" charset="0"/>
              </a:rPr>
              <a:t>Указ Сената 1738 года утвердил форму рапортов и </a:t>
            </a:r>
            <a:r>
              <a:rPr lang="ru-RU" dirty="0" err="1">
                <a:latin typeface="Corbel Light" panose="020B0303020204020204" pitchFamily="34" charset="0"/>
              </a:rPr>
              <a:t>доношений</a:t>
            </a:r>
            <a:r>
              <a:rPr lang="ru-RU" dirty="0">
                <a:latin typeface="Corbel Light" panose="020B0303020204020204" pitchFamily="34" charset="0"/>
              </a:rPr>
              <a:t>.</a:t>
            </a:r>
          </a:p>
          <a:p>
            <a:r>
              <a:rPr lang="ru-RU" dirty="0">
                <a:latin typeface="Corbel Light" panose="020B0303020204020204" pitchFamily="34" charset="0"/>
              </a:rPr>
              <a:t>“Учреждения для управления губерний” (1775 г.), устанавливающие правила переписки между учреждениями и особые документы для этого. </a:t>
            </a:r>
          </a:p>
          <a:p>
            <a:r>
              <a:rPr lang="ru-RU" dirty="0">
                <a:latin typeface="Corbel Light" panose="020B0303020204020204" pitchFamily="34" charset="0"/>
              </a:rPr>
              <a:t>“Общий наказ губернаторам” (1837 г.), согласно которому они должны были работать в соответствии с “законами, уставами, Высочайшими повелениями, указами Правительствующего Сената и предписаниями Начальства”.</a:t>
            </a:r>
          </a:p>
          <a:p>
            <a:r>
              <a:rPr lang="ru-RU" dirty="0">
                <a:latin typeface="Corbel Light" panose="020B0303020204020204" pitchFamily="34" charset="0"/>
              </a:rPr>
              <a:t>“Положение о порядке производства дел в губернских правлениях” (1837 г.) – документ, в котором установлены правила отчетности, ответственности учреждений, порядок взаимодействия между ними.</a:t>
            </a:r>
          </a:p>
          <a:p>
            <a:r>
              <a:rPr lang="ru-RU" dirty="0" err="1">
                <a:latin typeface="Corbel Light" panose="020B0303020204020204" pitchFamily="34" charset="0"/>
              </a:rPr>
              <a:t>Доношения</a:t>
            </a:r>
            <a:r>
              <a:rPr lang="ru-RU" dirty="0">
                <a:latin typeface="Corbel Light" panose="020B0303020204020204" pitchFamily="34" charset="0"/>
              </a:rPr>
              <a:t> встраивались в систему судопроизводства. </a:t>
            </a:r>
            <a:r>
              <a:rPr lang="ru-RU" dirty="0" err="1">
                <a:latin typeface="Corbel Light" panose="020B0303020204020204" pitchFamily="34" charset="0"/>
              </a:rPr>
              <a:t>Доношение</a:t>
            </a:r>
            <a:r>
              <a:rPr lang="ru-RU" dirty="0">
                <a:latin typeface="Corbel Light" panose="020B0303020204020204" pitchFamily="34" charset="0"/>
              </a:rPr>
              <a:t> как повод для начала предварительного следствия. Один из наиболее частотных жанров судебного делопроизводства в конце XVIII века.</a:t>
            </a:r>
          </a:p>
        </p:txBody>
      </p:sp>
    </p:spTree>
    <p:extLst>
      <p:ext uri="{BB962C8B-B14F-4D97-AF65-F5344CB8AC3E}">
        <p14:creationId xmlns:p14="http://schemas.microsoft.com/office/powerpoint/2010/main" val="1229034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E1177-C35C-F93C-E70F-01153ADF2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 Light" panose="020B0303020204020204" pitchFamily="34" charset="0"/>
              </a:rPr>
              <a:t>Реквизиты </a:t>
            </a:r>
            <a:r>
              <a:rPr lang="ru-RU" dirty="0" err="1">
                <a:latin typeface="Corbel Light" panose="020B0303020204020204" pitchFamily="34" charset="0"/>
              </a:rPr>
              <a:t>доношений</a:t>
            </a:r>
            <a:r>
              <a:rPr lang="ru-RU" dirty="0">
                <a:latin typeface="Corbel Light" panose="020B0303020204020204" pitchFamily="34" charset="0"/>
              </a:rPr>
              <a:t> в  </a:t>
            </a:r>
            <a:r>
              <a:rPr lang="en-US" dirty="0">
                <a:latin typeface="Corbel Light" panose="020B0303020204020204" pitchFamily="34" charset="0"/>
              </a:rPr>
              <a:t>XVIII</a:t>
            </a:r>
            <a:r>
              <a:rPr lang="ru-RU" dirty="0">
                <a:latin typeface="Corbel Light" panose="020B0303020204020204" pitchFamily="34" charset="0"/>
              </a:rPr>
              <a:t> в.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11A97E-3B8A-F6B1-AA4F-E96065A1B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6109" y="1913641"/>
            <a:ext cx="9784080" cy="4944359"/>
          </a:xfrm>
        </p:spPr>
        <p:txBody>
          <a:bodyPr>
            <a:normAutofit fontScale="70000" lnSpcReduction="20000"/>
          </a:bodyPr>
          <a:lstStyle/>
          <a:p>
            <a:r>
              <a:rPr lang="ru-RU" sz="2600" dirty="0">
                <a:latin typeface="Corbel Light" panose="020B0303020204020204" pitchFamily="34" charset="0"/>
              </a:rPr>
              <a:t>По Назаровой В.Д.:</a:t>
            </a:r>
          </a:p>
          <a:p>
            <a:pPr marL="0" indent="0">
              <a:buNone/>
            </a:pPr>
            <a:r>
              <a:rPr lang="ru-RU" sz="2600" dirty="0">
                <a:latin typeface="Corbel Light" panose="020B0303020204020204" pitchFamily="34" charset="0"/>
              </a:rPr>
              <a:t>“адресат (в основном название учреждения) – вдоль верхнего поля; в некоторых случаях, помимо названия самого учреждения, также указывали подразделение;</a:t>
            </a:r>
          </a:p>
          <a:p>
            <a:pPr marL="0" indent="0">
              <a:buNone/>
            </a:pPr>
            <a:r>
              <a:rPr lang="ru-RU" sz="2600" dirty="0">
                <a:latin typeface="Corbel Light" panose="020B0303020204020204" pitchFamily="34" charset="0"/>
              </a:rPr>
              <a:t>автор (учреждение) указывался ниже;</a:t>
            </a:r>
          </a:p>
          <a:p>
            <a:pPr marL="0" indent="0">
              <a:buNone/>
            </a:pPr>
            <a:r>
              <a:rPr lang="ru-RU" sz="2600" dirty="0">
                <a:latin typeface="Corbel Light" panose="020B0303020204020204" pitchFamily="34" charset="0"/>
              </a:rPr>
              <a:t>название вида документа посередине;</a:t>
            </a:r>
          </a:p>
          <a:p>
            <a:pPr marL="0" indent="0">
              <a:buNone/>
            </a:pPr>
            <a:r>
              <a:rPr lang="ru-RU" sz="2600" dirty="0">
                <a:latin typeface="Corbel Light" panose="020B0303020204020204" pitchFamily="34" charset="0"/>
              </a:rPr>
              <a:t>текст (в среднем 2-3 страницы);</a:t>
            </a:r>
          </a:p>
          <a:p>
            <a:pPr marL="0" indent="0">
              <a:buNone/>
            </a:pPr>
            <a:r>
              <a:rPr lang="ru-RU" sz="2600" dirty="0">
                <a:latin typeface="Corbel Light" panose="020B0303020204020204" pitchFamily="34" charset="0"/>
              </a:rPr>
              <a:t>подпись должностного лица – сразу под текстом;</a:t>
            </a:r>
          </a:p>
          <a:p>
            <a:pPr marL="0" indent="0">
              <a:buNone/>
            </a:pPr>
            <a:r>
              <a:rPr lang="ru-RU" sz="2600" dirty="0">
                <a:latin typeface="Corbel Light" panose="020B0303020204020204" pitchFamily="34" charset="0"/>
              </a:rPr>
              <a:t>скрепа секретаря – в правом нижнем углу;</a:t>
            </a:r>
          </a:p>
          <a:p>
            <a:pPr marL="0" indent="0">
              <a:buNone/>
            </a:pPr>
            <a:r>
              <a:rPr lang="ru-RU" sz="2600" dirty="0">
                <a:latin typeface="Corbel Light" panose="020B0303020204020204" pitchFamily="34" charset="0"/>
              </a:rPr>
              <a:t>исходящий регистрационный номер – вдоль поля документа и подпись регистратора – в правом нижнем углу;</a:t>
            </a:r>
          </a:p>
          <a:p>
            <a:pPr marL="0" indent="0">
              <a:buNone/>
            </a:pPr>
            <a:r>
              <a:rPr lang="ru-RU" sz="2600" dirty="0">
                <a:latin typeface="Corbel Light" panose="020B0303020204020204" pitchFamily="34" charset="0"/>
              </a:rPr>
              <a:t>дата составления – в левом нижнем углу;</a:t>
            </a:r>
          </a:p>
          <a:p>
            <a:pPr marL="0" indent="0">
              <a:buNone/>
            </a:pPr>
            <a:r>
              <a:rPr lang="ru-RU" sz="2600" dirty="0">
                <a:latin typeface="Corbel Light" panose="020B0303020204020204" pitchFamily="34" charset="0"/>
              </a:rPr>
              <a:t>сургучная печать (встречается не везде);</a:t>
            </a:r>
          </a:p>
          <a:p>
            <a:pPr marL="0" indent="0">
              <a:buNone/>
            </a:pPr>
            <a:r>
              <a:rPr lang="ru-RU" sz="2600" dirty="0">
                <a:latin typeface="Corbel Light" panose="020B0303020204020204" pitchFamily="34" charset="0"/>
              </a:rPr>
              <a:t>дата получения и входящий регистрационный номер проставлялись на верхнем поле”;</a:t>
            </a:r>
          </a:p>
          <a:p>
            <a:pPr marL="0" indent="0">
              <a:buNone/>
            </a:pPr>
            <a:r>
              <a:rPr lang="ru-RU" sz="2600" dirty="0">
                <a:latin typeface="Corbel Light" panose="020B0303020204020204" pitchFamily="34" charset="0"/>
              </a:rPr>
              <a:t>+ решение по </a:t>
            </a:r>
            <a:r>
              <a:rPr lang="ru-RU" sz="2600" dirty="0" err="1">
                <a:latin typeface="Corbel Light" panose="020B0303020204020204" pitchFamily="34" charset="0"/>
              </a:rPr>
              <a:t>доношению</a:t>
            </a:r>
            <a:r>
              <a:rPr lang="ru-RU" sz="2600" dirty="0">
                <a:latin typeface="Corbel Light" panose="020B0303020204020204" pitchFamily="34" charset="0"/>
              </a:rPr>
              <a:t> на обороте.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935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E1177-C35C-F93C-E70F-01153ADF2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 Light" panose="020B0303020204020204" pitchFamily="34" charset="0"/>
              </a:rPr>
              <a:t>Реквизиты </a:t>
            </a:r>
            <a:r>
              <a:rPr lang="ru-RU" dirty="0" err="1">
                <a:latin typeface="Corbel Light" panose="020B0303020204020204" pitchFamily="34" charset="0"/>
              </a:rPr>
              <a:t>доношений</a:t>
            </a:r>
            <a:r>
              <a:rPr lang="ru-RU" dirty="0">
                <a:latin typeface="Corbel Light" panose="020B0303020204020204" pitchFamily="34" charset="0"/>
              </a:rPr>
              <a:t> в  </a:t>
            </a:r>
            <a:r>
              <a:rPr lang="en-US" dirty="0">
                <a:latin typeface="Corbel Light" panose="020B0303020204020204" pitchFamily="34" charset="0"/>
              </a:rPr>
              <a:t>XVIII</a:t>
            </a:r>
            <a:r>
              <a:rPr lang="ru-RU" dirty="0">
                <a:latin typeface="Corbel Light" panose="020B0303020204020204" pitchFamily="34" charset="0"/>
              </a:rPr>
              <a:t> в.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11A97E-3B8A-F6B1-AA4F-E96065A1B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6109" y="1913641"/>
            <a:ext cx="9784080" cy="3742441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Corbel Light" panose="020B0303020204020204" pitchFamily="34" charset="0"/>
              </a:rPr>
              <a:t>По Васильевой О.Ю. и </a:t>
            </a:r>
            <a:r>
              <a:rPr lang="ru-RU" sz="3200" dirty="0" err="1">
                <a:latin typeface="Corbel Light" panose="020B0303020204020204" pitchFamily="34" charset="0"/>
              </a:rPr>
              <a:t>Ральченко</a:t>
            </a:r>
            <a:r>
              <a:rPr lang="ru-RU" sz="3200" dirty="0">
                <a:latin typeface="Corbel Light" panose="020B0303020204020204" pitchFamily="34" charset="0"/>
              </a:rPr>
              <a:t> А.А.:</a:t>
            </a:r>
          </a:p>
          <a:p>
            <a:pPr marL="0" indent="0">
              <a:buNone/>
            </a:pPr>
            <a:r>
              <a:rPr lang="ru-RU" sz="2800" dirty="0">
                <a:latin typeface="Corbel Light" panose="020B0303020204020204" pitchFamily="34" charset="0"/>
              </a:rPr>
              <a:t>“(1) начальная информация – … сведения об адресате, адресанте, самоназвании документа… </a:t>
            </a:r>
            <a:br>
              <a:rPr lang="ru-RU" sz="2800" dirty="0">
                <a:latin typeface="Corbel Light" panose="020B0303020204020204" pitchFamily="34" charset="0"/>
              </a:rPr>
            </a:br>
            <a:r>
              <a:rPr lang="ru-RU" sz="2800" dirty="0">
                <a:latin typeface="Corbel Light" panose="020B0303020204020204" pitchFamily="34" charset="0"/>
              </a:rPr>
              <a:t>(2) основная информация (мотивировочная – о причинах создания документа; констатирующая – суть дела и факты)... </a:t>
            </a:r>
            <a:br>
              <a:rPr lang="ru-RU" sz="2800" dirty="0">
                <a:latin typeface="Corbel Light" panose="020B0303020204020204" pitchFamily="34" charset="0"/>
              </a:rPr>
            </a:br>
            <a:r>
              <a:rPr lang="ru-RU" sz="2800" dirty="0">
                <a:latin typeface="Corbel Light" panose="020B0303020204020204" pitchFamily="34" charset="0"/>
              </a:rPr>
              <a:t>(3) конечная информация.. дата и место создания документа, подпись должностного лица”.</a:t>
            </a:r>
          </a:p>
        </p:txBody>
      </p:sp>
    </p:spTree>
    <p:extLst>
      <p:ext uri="{BB962C8B-B14F-4D97-AF65-F5344CB8AC3E}">
        <p14:creationId xmlns:p14="http://schemas.microsoft.com/office/powerpoint/2010/main" val="3058670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34E846-DE9F-63D5-9725-AE20CE5BB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err="1">
                <a:latin typeface="Corbel Light" panose="020B0303020204020204" pitchFamily="34" charset="0"/>
              </a:rPr>
              <a:t>Доношение</a:t>
            </a:r>
            <a:r>
              <a:rPr lang="ru-RU" sz="2400" dirty="0">
                <a:latin typeface="Corbel Light" panose="020B0303020204020204" pitchFamily="34" charset="0"/>
              </a:rPr>
              <a:t> из Соликамской воеводской канцелярии о неисполнении Соликамским магистратом распоряжений канцелярии. РГАДА. Ф. 439. Оп. 1. Д. 88. 1751 г. 2 л.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1F87B7-1C94-55D2-32F7-71F7AE072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1941922"/>
            <a:ext cx="9784080" cy="4741682"/>
          </a:xfrm>
        </p:spPr>
        <p:txBody>
          <a:bodyPr>
            <a:normAutofit fontScale="85000" lnSpcReduction="20000"/>
          </a:bodyPr>
          <a:lstStyle/>
          <a:p>
            <a:r>
              <a:rPr lang="ru-RU" sz="2600" dirty="0">
                <a:latin typeface="Corbel Light" panose="020B0303020204020204" pitchFamily="34" charset="0"/>
              </a:rPr>
              <a:t>Автор документа – информация об учреждении, подающем </a:t>
            </a:r>
            <a:r>
              <a:rPr lang="ru-RU" sz="2600" dirty="0" err="1">
                <a:latin typeface="Corbel Light" panose="020B0303020204020204" pitchFamily="34" charset="0"/>
              </a:rPr>
              <a:t>доношение</a:t>
            </a:r>
            <a:r>
              <a:rPr lang="ru-RU" sz="2600" dirty="0">
                <a:latin typeface="Corbel Light" panose="020B0303020204020204" pitchFamily="34" charset="0"/>
              </a:rPr>
              <a:t>: Соликамская воеводская канцелярия. </a:t>
            </a:r>
          </a:p>
          <a:p>
            <a:r>
              <a:rPr lang="ru-RU" sz="2600" dirty="0">
                <a:latin typeface="Corbel Light" panose="020B0303020204020204" pitchFamily="34" charset="0"/>
              </a:rPr>
              <a:t>Входящий регистрационный номер – №294. </a:t>
            </a:r>
          </a:p>
          <a:p>
            <a:r>
              <a:rPr lang="ru-RU" sz="2600" dirty="0">
                <a:latin typeface="Corbel Light" panose="020B0303020204020204" pitchFamily="34" charset="0"/>
              </a:rPr>
              <a:t>Дата получения – “Подано августа 3 дня 1751 года.”. </a:t>
            </a:r>
          </a:p>
          <a:p>
            <a:r>
              <a:rPr lang="ru-RU" sz="2600" dirty="0">
                <a:latin typeface="Corbel Light" panose="020B0303020204020204" pitchFamily="34" charset="0"/>
              </a:rPr>
              <a:t>Адресат – “В ППК &lt;Пермскую провинциальную канцелярию&gt; Соли Камской и канцелярии воеводского правления.”</a:t>
            </a:r>
          </a:p>
          <a:p>
            <a:r>
              <a:rPr lang="ru-RU" sz="2600" dirty="0">
                <a:latin typeface="Corbel Light" panose="020B0303020204020204" pitchFamily="34" charset="0"/>
              </a:rPr>
              <a:t>Название вида документа посередине страницы ( “</a:t>
            </a:r>
            <a:r>
              <a:rPr lang="ru-RU" sz="2600" dirty="0" err="1">
                <a:latin typeface="Corbel Light" panose="020B0303020204020204" pitchFamily="34" charset="0"/>
              </a:rPr>
              <a:t>Доношение</a:t>
            </a:r>
            <a:r>
              <a:rPr lang="ru-RU" sz="2600" dirty="0">
                <a:latin typeface="Corbel Light" panose="020B0303020204020204" pitchFamily="34" charset="0"/>
              </a:rPr>
              <a:t>”). </a:t>
            </a:r>
          </a:p>
          <a:p>
            <a:r>
              <a:rPr lang="ru-RU" sz="2600" dirty="0">
                <a:latin typeface="Corbel Light" panose="020B0303020204020204" pitchFamily="34" charset="0"/>
              </a:rPr>
              <a:t>Основной текст, где сообщается о не поступивших вовремя репортах и части денег, а также о другом </a:t>
            </a:r>
            <a:r>
              <a:rPr lang="ru-RU" sz="2600" dirty="0" err="1">
                <a:latin typeface="Corbel Light" panose="020B0303020204020204" pitchFamily="34" charset="0"/>
              </a:rPr>
              <a:t>поданом</a:t>
            </a:r>
            <a:r>
              <a:rPr lang="ru-RU" sz="2600" dirty="0">
                <a:latin typeface="Corbel Light" panose="020B0303020204020204" pitchFamily="34" charset="0"/>
              </a:rPr>
              <a:t> </a:t>
            </a:r>
            <a:r>
              <a:rPr lang="ru-RU" sz="2600" dirty="0" err="1">
                <a:latin typeface="Corbel Light" panose="020B0303020204020204" pitchFamily="34" charset="0"/>
              </a:rPr>
              <a:t>доношении</a:t>
            </a:r>
            <a:r>
              <a:rPr lang="ru-RU" sz="2600" dirty="0">
                <a:latin typeface="Corbel Light" panose="020B0303020204020204" pitchFamily="34" charset="0"/>
              </a:rPr>
              <a:t> в гос. камер-коллегию: “... по многим требованиям и поныне о продаже вина и водок и о сборе прибыльных вновь приложенных </a:t>
            </a:r>
            <a:r>
              <a:rPr lang="ru-RU" sz="2600" dirty="0" err="1">
                <a:latin typeface="Corbel Light" panose="020B0303020204020204" pitchFamily="34" charset="0"/>
              </a:rPr>
              <a:t>денгах</a:t>
            </a:r>
            <a:r>
              <a:rPr lang="ru-RU" sz="2600" dirty="0">
                <a:latin typeface="Corbel Light" panose="020B0303020204020204" pitchFamily="34" charset="0"/>
              </a:rPr>
              <a:t> сего 1751 году за июнь не получено месяц </a:t>
            </a:r>
            <a:r>
              <a:rPr lang="ru-RU" sz="2600" dirty="0" err="1">
                <a:latin typeface="Corbel Light" panose="020B0303020204020204" pitchFamily="34" charset="0"/>
              </a:rPr>
              <a:t>месных</a:t>
            </a:r>
            <a:r>
              <a:rPr lang="ru-RU" sz="2600" dirty="0">
                <a:latin typeface="Corbel Light" panose="020B0303020204020204" pitchFamily="34" charset="0"/>
              </a:rPr>
              <a:t> репортов да положенных на оной магистрат сборов за 1749 год не прислано же = 67 руб. 82 коп. и об оных деньгам представлено </a:t>
            </a:r>
            <a:r>
              <a:rPr lang="ru-RU" sz="2600" dirty="0" err="1">
                <a:latin typeface="Corbel Light" panose="020B0303020204020204" pitchFamily="34" charset="0"/>
              </a:rPr>
              <a:t>доношениями</a:t>
            </a:r>
            <a:r>
              <a:rPr lang="ru-RU" sz="2600" dirty="0">
                <a:latin typeface="Corbel Light" panose="020B0303020204020204" pitchFamily="34" charset="0"/>
              </a:rPr>
              <a:t> в гос. камер-коллегию в главный магистрат минувшего марта 6 числа сего ж году”. </a:t>
            </a:r>
          </a:p>
          <a:p>
            <a:r>
              <a:rPr lang="ru-RU" sz="2600" dirty="0">
                <a:latin typeface="Corbel Light" panose="020B0303020204020204" pitchFamily="34" charset="0"/>
              </a:rPr>
              <a:t>Дата составления: “июля 29 дня 1751 года”.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2744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F71F0F-52BF-3623-4AF8-2BB853F88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>
                <a:latin typeface="Corbel Light" panose="020B0303020204020204" pitchFamily="34" charset="0"/>
              </a:rPr>
              <a:t>Доношение</a:t>
            </a:r>
            <a:r>
              <a:rPr lang="ru-RU" sz="3600" dirty="0">
                <a:latin typeface="Corbel Light" panose="020B0303020204020204" pitchFamily="34" charset="0"/>
              </a:rPr>
              <a:t> в </a:t>
            </a:r>
            <a:r>
              <a:rPr lang="ru-RU" sz="3600" dirty="0" err="1">
                <a:latin typeface="Corbel Light" panose="020B0303020204020204" pitchFamily="34" charset="0"/>
              </a:rPr>
              <a:t>Селенгин’скею</a:t>
            </a:r>
            <a:r>
              <a:rPr lang="ru-RU" sz="3600" dirty="0">
                <a:latin typeface="Corbel Light" panose="020B0303020204020204" pitchFamily="34" charset="0"/>
              </a:rPr>
              <a:t> ратушу. НАРБ. Ф. 262. Оп. 1. Д. 6. Л. 13-13 об.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2A02DE-1A14-F0C9-299E-1B9F032A2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56214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Corbel Light" panose="020B0303020204020204" pitchFamily="34" charset="0"/>
              </a:rPr>
              <a:t>Адресат, названия учреждения: “в </a:t>
            </a:r>
            <a:r>
              <a:rPr lang="ru-RU" sz="2400" dirty="0" err="1">
                <a:latin typeface="Corbel Light" panose="020B0303020204020204" pitchFamily="34" charset="0"/>
              </a:rPr>
              <a:t>Селенгин’скею</a:t>
            </a:r>
            <a:r>
              <a:rPr lang="ru-RU" sz="2400" dirty="0">
                <a:latin typeface="Corbel Light" panose="020B0303020204020204" pitchFamily="34" charset="0"/>
              </a:rPr>
              <a:t> ратушу”.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Название вида документа посередине страницы (“</a:t>
            </a:r>
            <a:r>
              <a:rPr lang="ru-RU" sz="2400" dirty="0" err="1">
                <a:latin typeface="Corbel Light" panose="020B0303020204020204" pitchFamily="34" charset="0"/>
              </a:rPr>
              <a:t>Доношение</a:t>
            </a:r>
            <a:r>
              <a:rPr lang="ru-RU" sz="2400" dirty="0">
                <a:latin typeface="Corbel Light" panose="020B0303020204020204" pitchFamily="34" charset="0"/>
              </a:rPr>
              <a:t>”).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Автор документа – “под[ъ]ячей </a:t>
            </a:r>
            <a:r>
              <a:rPr lang="ru-RU" sz="2400" dirty="0" err="1">
                <a:latin typeface="Corbel Light" panose="020B0303020204020204" pitchFamily="34" charset="0"/>
              </a:rPr>
              <a:t>Дмитрей</a:t>
            </a:r>
            <a:r>
              <a:rPr lang="ru-RU" sz="2400" dirty="0">
                <a:latin typeface="Corbel Light" panose="020B0303020204020204" pitchFamily="34" charset="0"/>
              </a:rPr>
              <a:t> </a:t>
            </a:r>
            <a:r>
              <a:rPr lang="ru-RU" sz="2400" dirty="0" err="1">
                <a:latin typeface="Corbel Light" panose="020B0303020204020204" pitchFamily="34" charset="0"/>
              </a:rPr>
              <a:t>Хайдуковъ</a:t>
            </a:r>
            <a:r>
              <a:rPr lang="ru-RU" sz="2400" dirty="0">
                <a:latin typeface="Corbel Light" panose="020B0303020204020204" pitchFamily="34" charset="0"/>
              </a:rPr>
              <a:t>”.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Основной текст. Проблема. Он просит “указ учинить дабы мне от напрасного правежу оного штрафу </a:t>
            </a:r>
            <a:r>
              <a:rPr lang="ru-RU" sz="2400" dirty="0" err="1">
                <a:latin typeface="Corbel Light" panose="020B0303020204020204" pitchFamily="34" charset="0"/>
              </a:rPr>
              <a:t>вконецъ</a:t>
            </a:r>
            <a:r>
              <a:rPr lang="ru-RU" sz="2400" dirty="0">
                <a:latin typeface="Corbel Light" panose="020B0303020204020204" pitchFamily="34" charset="0"/>
              </a:rPr>
              <a:t> не </a:t>
            </a:r>
            <a:r>
              <a:rPr lang="ru-RU" sz="2400" dirty="0" err="1">
                <a:latin typeface="Corbel Light" panose="020B0303020204020204" pitchFamily="34" charset="0"/>
              </a:rPr>
              <a:t>разорица</a:t>
            </a:r>
            <a:r>
              <a:rPr lang="ru-RU" sz="2400" dirty="0">
                <a:latin typeface="Corbel Light" panose="020B0303020204020204" pitchFamily="34" charset="0"/>
              </a:rPr>
              <a:t>”.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В отдельную строку вынесена просьба: “Прошу Его императорского величества о </a:t>
            </a:r>
            <a:r>
              <a:rPr lang="ru-RU" sz="2400" dirty="0" err="1">
                <a:latin typeface="Corbel Light" panose="020B0303020204020204" pitchFamily="34" charset="0"/>
              </a:rPr>
              <a:t>семъ</a:t>
            </a:r>
            <a:r>
              <a:rPr lang="ru-RU" sz="2400" dirty="0">
                <a:latin typeface="Corbel Light" panose="020B0303020204020204" pitchFamily="34" charset="0"/>
              </a:rPr>
              <a:t> моем </a:t>
            </a:r>
            <a:r>
              <a:rPr lang="ru-RU" sz="2400" dirty="0" err="1">
                <a:latin typeface="Corbel Light" panose="020B0303020204020204" pitchFamily="34" charset="0"/>
              </a:rPr>
              <a:t>доношении</a:t>
            </a:r>
            <a:r>
              <a:rPr lang="ru-RU" sz="2400" dirty="0">
                <a:latin typeface="Corbel Light" panose="020B0303020204020204" pitchFamily="34" charset="0"/>
              </a:rPr>
              <a:t> решение учинить”. Затем обозначена дата – “генваря дня 1729 году”.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Последняя строка “К сему </a:t>
            </a:r>
            <a:r>
              <a:rPr lang="ru-RU" sz="2400" dirty="0" err="1">
                <a:latin typeface="Corbel Light" panose="020B0303020204020204" pitchFamily="34" charset="0"/>
              </a:rPr>
              <a:t>доношенйю</a:t>
            </a:r>
            <a:r>
              <a:rPr lang="ru-RU" sz="2400" dirty="0">
                <a:latin typeface="Corbel Light" panose="020B0303020204020204" pitchFamily="34" charset="0"/>
              </a:rPr>
              <a:t> </a:t>
            </a:r>
            <a:r>
              <a:rPr lang="ru-RU" sz="2400" dirty="0" err="1">
                <a:latin typeface="Corbel Light" panose="020B0303020204020204" pitchFamily="34" charset="0"/>
              </a:rPr>
              <a:t>Дмйтре</a:t>
            </a:r>
            <a:r>
              <a:rPr lang="ru-RU" sz="2400" dirty="0">
                <a:latin typeface="Corbel Light" panose="020B0303020204020204" pitchFamily="34" charset="0"/>
              </a:rPr>
              <a:t>’ </a:t>
            </a:r>
            <a:r>
              <a:rPr lang="ru-RU" sz="2400" dirty="0" err="1">
                <a:latin typeface="Corbel Light" panose="020B0303020204020204" pitchFamily="34" charset="0"/>
              </a:rPr>
              <a:t>Ха’дуковъ</a:t>
            </a:r>
            <a:r>
              <a:rPr lang="ru-RU" sz="2400" dirty="0">
                <a:latin typeface="Corbel Light" panose="020B0303020204020204" pitchFamily="34" charset="0"/>
              </a:rPr>
              <a:t> руку приложил”, как бы еще раз повторяет реквизит автора.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2100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D0D99-E04C-F874-5C7E-2012B8A28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>
                <a:latin typeface="Corbel Light" panose="020B0303020204020204" pitchFamily="34" charset="0"/>
              </a:rPr>
              <a:t>Доношение</a:t>
            </a:r>
            <a:r>
              <a:rPr lang="ru-RU" sz="2800" dirty="0">
                <a:latin typeface="Corbel Light" panose="020B0303020204020204" pitchFamily="34" charset="0"/>
              </a:rPr>
              <a:t> Соликамской </a:t>
            </a:r>
            <a:r>
              <a:rPr lang="ru-RU" sz="2800" dirty="0" err="1">
                <a:latin typeface="Corbel Light" panose="020B0303020204020204" pitchFamily="34" charset="0"/>
              </a:rPr>
              <a:t>канцелярiи</a:t>
            </a:r>
            <a:r>
              <a:rPr lang="ru-RU" sz="2800" dirty="0">
                <a:latin typeface="Corbel Light" panose="020B0303020204020204" pitchFamily="34" charset="0"/>
              </a:rPr>
              <a:t> </a:t>
            </a:r>
            <a:r>
              <a:rPr lang="ru-RU" sz="2800" dirty="0" err="1">
                <a:latin typeface="Corbel Light" panose="020B0303020204020204" pitchFamily="34" charset="0"/>
              </a:rPr>
              <a:t>воевотского</a:t>
            </a:r>
            <a:r>
              <a:rPr lang="ru-RU" sz="2800" dirty="0">
                <a:latin typeface="Corbel Light" panose="020B0303020204020204" pitchFamily="34" charset="0"/>
              </a:rPr>
              <a:t> </a:t>
            </a:r>
            <a:r>
              <a:rPr lang="ru-RU" sz="2800" dirty="0" err="1">
                <a:latin typeface="Corbel Light" panose="020B0303020204020204" pitchFamily="34" charset="0"/>
              </a:rPr>
              <a:t>правленiя</a:t>
            </a:r>
            <a:r>
              <a:rPr lang="ru-RU" sz="2800" dirty="0">
                <a:latin typeface="Corbel Light" panose="020B0303020204020204" pitchFamily="34" charset="0"/>
              </a:rPr>
              <a:t>. ГАПК. Ф. 651. Оп. 1. Д. 2. Л. 49-50.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AC7F48-4EFF-F4BB-3C83-DA2119D4B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79"/>
            <a:ext cx="9784080" cy="4662497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>
                <a:latin typeface="Corbel Light" panose="020B0303020204020204" pitchFamily="34" charset="0"/>
              </a:rPr>
              <a:t>Адресат: “Соликамской  </a:t>
            </a:r>
            <a:r>
              <a:rPr lang="ru-RU" sz="2800" dirty="0" err="1">
                <a:latin typeface="Corbel Light" panose="020B0303020204020204" pitchFamily="34" charset="0"/>
              </a:rPr>
              <a:t>канцелярiи</a:t>
            </a:r>
            <a:r>
              <a:rPr lang="ru-RU" sz="2800" dirty="0">
                <a:latin typeface="Corbel Light" panose="020B0303020204020204" pitchFamily="34" charset="0"/>
              </a:rPr>
              <a:t> </a:t>
            </a:r>
            <a:r>
              <a:rPr lang="ru-RU" sz="2800" dirty="0" err="1">
                <a:latin typeface="Corbel Light" panose="020B0303020204020204" pitchFamily="34" charset="0"/>
              </a:rPr>
              <a:t>воевотского</a:t>
            </a:r>
            <a:r>
              <a:rPr lang="ru-RU" sz="2800" dirty="0">
                <a:latin typeface="Corbel Light" panose="020B0303020204020204" pitchFamily="34" charset="0"/>
              </a:rPr>
              <a:t> </a:t>
            </a:r>
            <a:r>
              <a:rPr lang="ru-RU" sz="2800" dirty="0" err="1">
                <a:latin typeface="Corbel Light" panose="020B0303020204020204" pitchFamily="34" charset="0"/>
              </a:rPr>
              <a:t>правленiя</a:t>
            </a:r>
            <a:r>
              <a:rPr lang="ru-RU" sz="2800" dirty="0">
                <a:latin typeface="Corbel Light" panose="020B0303020204020204" pitchFamily="34" charset="0"/>
              </a:rPr>
              <a:t>”. </a:t>
            </a:r>
          </a:p>
          <a:p>
            <a:r>
              <a:rPr lang="ru-RU" sz="2800" dirty="0">
                <a:latin typeface="Corbel Light" panose="020B0303020204020204" pitchFamily="34" charset="0"/>
              </a:rPr>
              <a:t>Автор </a:t>
            </a:r>
            <a:r>
              <a:rPr lang="ru-RU" sz="2800" dirty="0" err="1">
                <a:latin typeface="Corbel Light" panose="020B0303020204020204" pitchFamily="34" charset="0"/>
              </a:rPr>
              <a:t>доношения</a:t>
            </a:r>
            <a:r>
              <a:rPr lang="ru-RU" sz="2800" dirty="0">
                <a:latin typeface="Corbel Light" panose="020B0303020204020204" pitchFamily="34" charset="0"/>
              </a:rPr>
              <a:t>: “выборного мирскими людьми деревни </a:t>
            </a:r>
            <a:r>
              <a:rPr lang="ru-RU" sz="2800" dirty="0" err="1">
                <a:latin typeface="Corbel Light" panose="020B0303020204020204" pitchFamily="34" charset="0"/>
              </a:rPr>
              <a:t>Харюшины</a:t>
            </a:r>
            <a:r>
              <a:rPr lang="ru-RU" sz="2800" dirty="0">
                <a:latin typeface="Corbel Light" panose="020B0303020204020204" pitchFamily="34" charset="0"/>
              </a:rPr>
              <a:t>, крестьянина Ивана”. </a:t>
            </a:r>
          </a:p>
          <a:p>
            <a:r>
              <a:rPr lang="ru-RU" sz="2800" dirty="0">
                <a:latin typeface="Corbel Light" panose="020B0303020204020204" pitchFamily="34" charset="0"/>
              </a:rPr>
              <a:t>Вид документа посередине (“</a:t>
            </a:r>
            <a:r>
              <a:rPr lang="ru-RU" sz="2800" dirty="0" err="1">
                <a:latin typeface="Corbel Light" panose="020B0303020204020204" pitchFamily="34" charset="0"/>
              </a:rPr>
              <a:t>Доношение</a:t>
            </a:r>
            <a:r>
              <a:rPr lang="ru-RU" sz="2800" dirty="0">
                <a:latin typeface="Corbel Light" panose="020B0303020204020204" pitchFamily="34" charset="0"/>
              </a:rPr>
              <a:t>”). </a:t>
            </a:r>
          </a:p>
          <a:p>
            <a:r>
              <a:rPr lang="ru-RU" sz="2800" dirty="0">
                <a:latin typeface="Corbel Light" panose="020B0303020204020204" pitchFamily="34" charset="0"/>
              </a:rPr>
              <a:t>Основной текст, содержит информацию о взыскании государственной подушной недоимки</a:t>
            </a:r>
          </a:p>
          <a:p>
            <a:r>
              <a:rPr lang="ru-RU" sz="2800" dirty="0">
                <a:latin typeface="Corbel Light" panose="020B0303020204020204" pitchFamily="34" charset="0"/>
              </a:rPr>
              <a:t>Просьба: “Того ради Соликамской </a:t>
            </a:r>
            <a:r>
              <a:rPr lang="ru-RU" sz="2800" dirty="0" err="1">
                <a:latin typeface="Corbel Light" panose="020B0303020204020204" pitchFamily="34" charset="0"/>
              </a:rPr>
              <a:t>Канцеляриi</a:t>
            </a:r>
            <a:r>
              <a:rPr lang="ru-RU" sz="2800" dirty="0">
                <a:latin typeface="Corbel Light" panose="020B0303020204020204" pitchFamily="34" charset="0"/>
              </a:rPr>
              <a:t> и к подушному </a:t>
            </a:r>
            <a:r>
              <a:rPr lang="ru-RU" sz="2800" dirty="0" err="1">
                <a:latin typeface="Corbel Light" panose="020B0303020204020204" pitchFamily="34" charset="0"/>
              </a:rPr>
              <a:t>збору</a:t>
            </a:r>
            <a:r>
              <a:rPr lang="ru-RU" sz="2800" dirty="0">
                <a:latin typeface="Corbel Light" panose="020B0303020204020204" pitchFamily="34" charset="0"/>
              </a:rPr>
              <a:t> сим покорно доношу </a:t>
            </a:r>
            <a:r>
              <a:rPr lang="ru-RU" sz="2800" dirty="0" err="1">
                <a:latin typeface="Corbel Light" panose="020B0303020204020204" pitchFamily="34" charset="0"/>
              </a:rPr>
              <a:t>возраженiе</a:t>
            </a:r>
            <a:r>
              <a:rPr lang="ru-RU" sz="2800" dirty="0">
                <a:latin typeface="Corbel Light" panose="020B0303020204020204" pitchFamily="34" charset="0"/>
              </a:rPr>
              <a:t> оного старосты </a:t>
            </a:r>
            <a:r>
              <a:rPr lang="ru-RU" sz="2800" dirty="0" err="1">
                <a:latin typeface="Corbel Light" panose="020B0303020204020204" pitchFamily="34" charset="0"/>
              </a:rPr>
              <a:t>доношения</a:t>
            </a:r>
            <a:r>
              <a:rPr lang="ru-RU" sz="2800" dirty="0">
                <a:latin typeface="Corbel Light" panose="020B0303020204020204" pitchFamily="34" charset="0"/>
              </a:rPr>
              <a:t>. Прошу о </a:t>
            </a:r>
            <a:r>
              <a:rPr lang="ru-RU" sz="2800" dirty="0" err="1">
                <a:latin typeface="Corbel Light" panose="020B0303020204020204" pitchFamily="34" charset="0"/>
              </a:rPr>
              <a:t>принятиi</a:t>
            </a:r>
            <a:r>
              <a:rPr lang="ru-RU" sz="2800" dirty="0">
                <a:latin typeface="Corbel Light" panose="020B0303020204020204" pitchFamily="34" charset="0"/>
              </a:rPr>
              <a:t> сего учинить </a:t>
            </a:r>
            <a:r>
              <a:rPr lang="ru-RU" sz="2800" dirty="0" err="1">
                <a:latin typeface="Corbel Light" panose="020B0303020204020204" pitchFamily="34" charset="0"/>
              </a:rPr>
              <a:t>млтивую</a:t>
            </a:r>
            <a:r>
              <a:rPr lang="ru-RU" sz="2800" dirty="0">
                <a:latin typeface="Corbel Light" panose="020B0303020204020204" pitchFamily="34" charset="0"/>
              </a:rPr>
              <a:t> &lt;милостивую&gt; резолюцию”. </a:t>
            </a:r>
          </a:p>
          <a:p>
            <a:r>
              <a:rPr lang="ru-RU" sz="2800" dirty="0">
                <a:latin typeface="Corbel Light" panose="020B0303020204020204" pitchFamily="34" charset="0"/>
              </a:rPr>
              <a:t>Дата составления </a:t>
            </a:r>
            <a:r>
              <a:rPr lang="ru-RU" sz="2800" dirty="0" err="1">
                <a:latin typeface="Corbel Light" panose="020B0303020204020204" pitchFamily="34" charset="0"/>
              </a:rPr>
              <a:t>доношения</a:t>
            </a:r>
            <a:r>
              <a:rPr lang="ru-RU" sz="2800" dirty="0">
                <a:latin typeface="Corbel Light" panose="020B0303020204020204" pitchFamily="34" charset="0"/>
              </a:rPr>
              <a:t>: “2 декабря дня 1762 года”. </a:t>
            </a:r>
          </a:p>
        </p:txBody>
      </p:sp>
    </p:spTree>
    <p:extLst>
      <p:ext uri="{BB962C8B-B14F-4D97-AF65-F5344CB8AC3E}">
        <p14:creationId xmlns:p14="http://schemas.microsoft.com/office/powerpoint/2010/main" val="2166050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673215-CE59-299E-80F6-74E12D977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E5A421-AC53-770B-B629-F761A35FD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5C2E48F-EE18-BAD5-6259-3F6E9B23E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32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7A49D09-6C36-F7A7-EE47-D4A707304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735" y="0"/>
            <a:ext cx="4546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ADF1264A-61CD-FE26-C86C-1D70BFF919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1" r="7488"/>
          <a:stretch/>
        </p:blipFill>
        <p:spPr bwMode="auto">
          <a:xfrm>
            <a:off x="8475757" y="0"/>
            <a:ext cx="37141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060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DD674C-1CCC-D16D-F457-278A53992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Corbel Light" panose="020B0303020204020204" pitchFamily="34" charset="0"/>
              </a:rPr>
              <a:t>Никитин О. В. </a:t>
            </a:r>
            <a:r>
              <a:rPr lang="ru-RU" sz="2400" dirty="0" err="1">
                <a:latin typeface="Corbel Light" panose="020B0303020204020204" pitchFamily="34" charset="0"/>
              </a:rPr>
              <a:t>Доношение</a:t>
            </a:r>
            <a:r>
              <a:rPr lang="ru-RU" sz="2400" dirty="0">
                <a:latin typeface="Corbel Light" panose="020B0303020204020204" pitchFamily="34" charset="0"/>
              </a:rPr>
              <a:t> Г[</a:t>
            </a:r>
            <a:r>
              <a:rPr lang="ru-RU" sz="2400" dirty="0" err="1">
                <a:latin typeface="Corbel Light" panose="020B0303020204020204" pitchFamily="34" charset="0"/>
              </a:rPr>
              <a:t>оспо</a:t>
            </a:r>
            <a:r>
              <a:rPr lang="ru-RU" sz="2400" dirty="0">
                <a:latin typeface="Corbel Light" panose="020B0303020204020204" pitchFamily="34" charset="0"/>
              </a:rPr>
              <a:t>]д[и]ну о[т]</a:t>
            </a:r>
            <a:r>
              <a:rPr lang="ru-RU" sz="2400" dirty="0" err="1">
                <a:latin typeface="Corbel Light" panose="020B0303020204020204" pitchFamily="34" charset="0"/>
              </a:rPr>
              <a:t>цу</a:t>
            </a:r>
            <a:r>
              <a:rPr lang="ru-RU" sz="2400" dirty="0">
                <a:latin typeface="Corbel Light" panose="020B0303020204020204" pitchFamily="34" charset="0"/>
              </a:rPr>
              <a:t> архимандриту Гавриилу з </a:t>
            </a:r>
            <a:r>
              <a:rPr lang="ru-RU" sz="2400" dirty="0" err="1">
                <a:latin typeface="Corbel Light" panose="020B0303020204020204" pitchFamily="34" charset="0"/>
              </a:rPr>
              <a:t>братиею</a:t>
            </a:r>
            <a:r>
              <a:rPr lang="ru-RU" sz="2400" dirty="0">
                <a:latin typeface="Corbel Light" panose="020B0303020204020204" pitchFamily="34" charset="0"/>
              </a:rPr>
              <a:t> // </a:t>
            </a:r>
            <a:r>
              <a:rPr lang="ru-RU" sz="2400" dirty="0" err="1">
                <a:latin typeface="Corbel Light" panose="020B0303020204020204" pitchFamily="34" charset="0"/>
              </a:rPr>
              <a:t>Сийские</a:t>
            </a:r>
            <a:r>
              <a:rPr lang="ru-RU" sz="2400" dirty="0">
                <a:latin typeface="Corbel Light" panose="020B0303020204020204" pitchFamily="34" charset="0"/>
              </a:rPr>
              <a:t> грамоты XVIII века (1768-1789 гг.). – М.; Смоленск: СГПУ, 2001. – С. 28-29.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F0B285-B7FC-F917-6DD4-2045F78BC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846320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>
                <a:latin typeface="Corbel Light" panose="020B0303020204020204" pitchFamily="34" charset="0"/>
              </a:rPr>
              <a:t>Адресат: “</a:t>
            </a:r>
            <a:r>
              <a:rPr lang="ru-RU" sz="2400" dirty="0" err="1">
                <a:latin typeface="Corbel Light" panose="020B0303020204020204" pitchFamily="34" charset="0"/>
              </a:rPr>
              <a:t>Троцкаго</a:t>
            </a:r>
            <a:r>
              <a:rPr lang="ru-RU" sz="2400" dirty="0">
                <a:latin typeface="Corbel Light" panose="020B0303020204020204" pitchFamily="34" charset="0"/>
              </a:rPr>
              <a:t> </a:t>
            </a:r>
            <a:r>
              <a:rPr lang="ru-RU" sz="2400" dirty="0" err="1">
                <a:latin typeface="Corbel Light" panose="020B0303020204020204" pitchFamily="34" charset="0"/>
              </a:rPr>
              <a:t>Антониева</a:t>
            </a:r>
            <a:r>
              <a:rPr lang="ru-RU" sz="2400" dirty="0">
                <a:latin typeface="Corbel Light" panose="020B0303020204020204" pitchFamily="34" charset="0"/>
              </a:rPr>
              <a:t> </a:t>
            </a:r>
            <a:r>
              <a:rPr lang="ru-RU" sz="2400" dirty="0" err="1">
                <a:latin typeface="Corbel Light" panose="020B0303020204020204" pitchFamily="34" charset="0"/>
              </a:rPr>
              <a:t>Сийскаго</a:t>
            </a:r>
            <a:r>
              <a:rPr lang="ru-RU" sz="2400" dirty="0">
                <a:latin typeface="Corbel Light" panose="020B0303020204020204" pitchFamily="34" charset="0"/>
              </a:rPr>
              <a:t> м[о]н[ас]т[ы]</a:t>
            </a:r>
            <a:r>
              <a:rPr lang="ru-RU" sz="2400" dirty="0" err="1">
                <a:latin typeface="Corbel Light" panose="020B0303020204020204" pitchFamily="34" charset="0"/>
              </a:rPr>
              <a:t>ря</a:t>
            </a:r>
            <a:r>
              <a:rPr lang="ru-RU" sz="2400" dirty="0">
                <a:latin typeface="Corbel Light" panose="020B0303020204020204" pitchFamily="34" charset="0"/>
              </a:rPr>
              <a:t> </a:t>
            </a:r>
            <a:r>
              <a:rPr lang="ru-RU" sz="2400" dirty="0" err="1">
                <a:latin typeface="Corbel Light" panose="020B0303020204020204" pitchFamily="34" charset="0"/>
              </a:rPr>
              <a:t>высокреподобнейшему</a:t>
            </a:r>
            <a:r>
              <a:rPr lang="ru-RU" sz="2400" dirty="0">
                <a:latin typeface="Corbel Light" panose="020B0303020204020204" pitchFamily="34" charset="0"/>
              </a:rPr>
              <a:t> Г[</a:t>
            </a:r>
            <a:r>
              <a:rPr lang="ru-RU" sz="2400" dirty="0" err="1">
                <a:latin typeface="Corbel Light" panose="020B0303020204020204" pitchFamily="34" charset="0"/>
              </a:rPr>
              <a:t>оспо</a:t>
            </a:r>
            <a:r>
              <a:rPr lang="ru-RU" sz="2400" dirty="0">
                <a:latin typeface="Corbel Light" panose="020B0303020204020204" pitchFamily="34" charset="0"/>
              </a:rPr>
              <a:t>]д[и]ну о[т]</a:t>
            </a:r>
            <a:r>
              <a:rPr lang="ru-RU" sz="2400" dirty="0" err="1">
                <a:latin typeface="Corbel Light" panose="020B0303020204020204" pitchFamily="34" charset="0"/>
              </a:rPr>
              <a:t>цу</a:t>
            </a:r>
            <a:r>
              <a:rPr lang="ru-RU" sz="2400" dirty="0">
                <a:latin typeface="Corbel Light" panose="020B0303020204020204" pitchFamily="34" charset="0"/>
              </a:rPr>
              <a:t> архимандриту Гавриилу з </a:t>
            </a:r>
            <a:r>
              <a:rPr lang="ru-RU" sz="2400" dirty="0" err="1">
                <a:latin typeface="Corbel Light" panose="020B0303020204020204" pitchFamily="34" charset="0"/>
              </a:rPr>
              <a:t>братиею</a:t>
            </a:r>
            <a:r>
              <a:rPr lang="ru-RU" sz="2400" dirty="0">
                <a:latin typeface="Corbel Light" panose="020B0303020204020204" pitchFamily="34" charset="0"/>
              </a:rPr>
              <a:t>”.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Посередине вид документа (“</a:t>
            </a:r>
            <a:r>
              <a:rPr lang="ru-RU" sz="2400" dirty="0" err="1">
                <a:latin typeface="Corbel Light" panose="020B0303020204020204" pitchFamily="34" charset="0"/>
              </a:rPr>
              <a:t>Доношение</a:t>
            </a:r>
            <a:r>
              <a:rPr lang="ru-RU" sz="2400" dirty="0">
                <a:latin typeface="Corbel Light" panose="020B0303020204020204" pitchFamily="34" charset="0"/>
              </a:rPr>
              <a:t>”).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Основной текст (обстоятельства произошедшего, и просьба составителя): “... наехали меня на улице… вашего </a:t>
            </a:r>
            <a:r>
              <a:rPr lang="ru-RU" sz="2400" dirty="0" err="1">
                <a:latin typeface="Corbel Light" panose="020B0303020204020204" pitchFamily="34" charset="0"/>
              </a:rPr>
              <a:t>Сийскаго</a:t>
            </a:r>
            <a:r>
              <a:rPr lang="ru-RU" sz="2400" dirty="0">
                <a:latin typeface="Corbel Light" panose="020B0303020204020204" pitchFamily="34" charset="0"/>
              </a:rPr>
              <a:t> </a:t>
            </a:r>
            <a:r>
              <a:rPr lang="ru-RU" sz="2400" dirty="0" err="1">
                <a:latin typeface="Corbel Light" panose="020B0303020204020204" pitchFamily="34" charset="0"/>
              </a:rPr>
              <a:t>мнтря</a:t>
            </a:r>
            <a:r>
              <a:rPr lang="ru-RU" sz="2400" dirty="0">
                <a:latin typeface="Corbel Light" panose="020B0303020204020204" pitchFamily="34" charset="0"/>
              </a:rPr>
              <a:t> &lt;монастыря&gt; служитель </a:t>
            </a:r>
            <a:r>
              <a:rPr lang="ru-RU" sz="2400" dirty="0" err="1">
                <a:latin typeface="Corbel Light" panose="020B0303020204020204" pitchFamily="34" charset="0"/>
              </a:rPr>
              <a:t>Дмитрей</a:t>
            </a:r>
            <a:r>
              <a:rPr lang="ru-RU" sz="2400" dirty="0">
                <a:latin typeface="Corbel Light" panose="020B0303020204020204" pitchFamily="34" charset="0"/>
              </a:rPr>
              <a:t> </a:t>
            </a:r>
            <a:r>
              <a:rPr lang="ru-RU" sz="2400" dirty="0" err="1">
                <a:latin typeface="Corbel Light" panose="020B0303020204020204" pitchFamily="34" charset="0"/>
              </a:rPr>
              <a:t>Таратин</a:t>
            </a:r>
            <a:r>
              <a:rPr lang="ru-RU" sz="2400" dirty="0">
                <a:latin typeface="Corbel Light" panose="020B0303020204020204" pitchFamily="34" charset="0"/>
              </a:rPr>
              <a:t> да иеромонах Исаия… Прошу … служителя вашего Дмитрия </a:t>
            </a:r>
            <a:r>
              <a:rPr lang="ru-RU" sz="2400" dirty="0" err="1">
                <a:latin typeface="Corbel Light" panose="020B0303020204020204" pitchFamily="34" charset="0"/>
              </a:rPr>
              <a:t>Татратина</a:t>
            </a:r>
            <a:r>
              <a:rPr lang="ru-RU" sz="2400" dirty="0">
                <a:latin typeface="Corbel Light" panose="020B0303020204020204" pitchFamily="34" charset="0"/>
              </a:rPr>
              <a:t>… допросить… меня защитить и решение учинить по вашему </a:t>
            </a:r>
            <a:r>
              <a:rPr lang="ru-RU" sz="2400" dirty="0" err="1">
                <a:latin typeface="Corbel Light" panose="020B0303020204020204" pitchFamily="34" charset="0"/>
              </a:rPr>
              <a:t>бл</a:t>
            </a:r>
            <a:r>
              <a:rPr lang="ru-RU" sz="2400" dirty="0">
                <a:latin typeface="Corbel Light" panose="020B0303020204020204" pitchFamily="34" charset="0"/>
              </a:rPr>
              <a:t>[а]</a:t>
            </a:r>
            <a:r>
              <a:rPr lang="ru-RU" sz="2400" dirty="0" err="1">
                <a:latin typeface="Corbel Light" panose="020B0303020204020204" pitchFamily="34" charset="0"/>
              </a:rPr>
              <a:t>горазсмотрению</a:t>
            </a:r>
            <a:r>
              <a:rPr lang="ru-RU" sz="2400" dirty="0">
                <a:latin typeface="Corbel Light" panose="020B0303020204020204" pitchFamily="34" charset="0"/>
              </a:rPr>
              <a:t>”.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Автор – “О сем доносит жительствующий в Емецком остроге </a:t>
            </a:r>
            <a:r>
              <a:rPr lang="ru-RU" sz="2400" dirty="0" err="1">
                <a:latin typeface="Corbel Light" panose="020B0303020204020204" pitchFamily="34" charset="0"/>
              </a:rPr>
              <a:t>каргополского</a:t>
            </a:r>
            <a:r>
              <a:rPr lang="ru-RU" sz="2400" dirty="0">
                <a:latin typeface="Corbel Light" panose="020B0303020204020204" pitchFamily="34" charset="0"/>
              </a:rPr>
              <a:t> уезда </a:t>
            </a:r>
            <a:r>
              <a:rPr lang="ru-RU" sz="2400" dirty="0" err="1">
                <a:latin typeface="Corbel Light" panose="020B0303020204020204" pitchFamily="34" charset="0"/>
              </a:rPr>
              <a:t>турчасовец</a:t>
            </a:r>
            <a:r>
              <a:rPr lang="ru-RU" sz="2400" dirty="0">
                <a:latin typeface="Corbel Light" panose="020B0303020204020204" pitchFamily="34" charset="0"/>
              </a:rPr>
              <a:t> </a:t>
            </a:r>
            <a:r>
              <a:rPr lang="ru-RU" sz="2400" dirty="0" err="1">
                <a:latin typeface="Corbel Light" panose="020B0303020204020204" pitchFamily="34" charset="0"/>
              </a:rPr>
              <a:t>Григорей</a:t>
            </a:r>
            <a:r>
              <a:rPr lang="ru-RU" sz="2400" dirty="0">
                <a:latin typeface="Corbel Light" panose="020B0303020204020204" pitchFamily="34" charset="0"/>
              </a:rPr>
              <a:t> </a:t>
            </a:r>
            <a:r>
              <a:rPr lang="ru-RU" sz="2400" dirty="0" err="1">
                <a:latin typeface="Corbel Light" panose="020B0303020204020204" pitchFamily="34" charset="0"/>
              </a:rPr>
              <a:t>Красилников</a:t>
            </a:r>
            <a:r>
              <a:rPr lang="ru-RU" sz="2400" dirty="0">
                <a:latin typeface="Corbel Light" panose="020B0303020204020204" pitchFamily="34" charset="0"/>
              </a:rPr>
              <a:t>”.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Дата составления </a:t>
            </a:r>
            <a:r>
              <a:rPr lang="ru-RU" sz="2400" dirty="0" err="1">
                <a:latin typeface="Corbel Light" panose="020B0303020204020204" pitchFamily="34" charset="0"/>
              </a:rPr>
              <a:t>доношения</a:t>
            </a:r>
            <a:r>
              <a:rPr lang="ru-RU" sz="2400" dirty="0">
                <a:latin typeface="Corbel Light" panose="020B0303020204020204" pitchFamily="34" charset="0"/>
              </a:rPr>
              <a:t>: “1770 года декабря 3”.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Завершение-повтор автора – “К сему </a:t>
            </a:r>
            <a:r>
              <a:rPr lang="ru-RU" sz="2400" dirty="0" err="1">
                <a:latin typeface="Corbel Light" panose="020B0303020204020204" pitchFamily="34" charset="0"/>
              </a:rPr>
              <a:t>доношению</a:t>
            </a:r>
            <a:r>
              <a:rPr lang="ru-RU" sz="2400" dirty="0">
                <a:latin typeface="Corbel Light" panose="020B0303020204020204" pitchFamily="34" charset="0"/>
              </a:rPr>
              <a:t> проситель </a:t>
            </a:r>
            <a:r>
              <a:rPr lang="ru-RU" sz="2400" dirty="0" err="1">
                <a:latin typeface="Corbel Light" panose="020B0303020204020204" pitchFamily="34" charset="0"/>
              </a:rPr>
              <a:t>Григорей</a:t>
            </a:r>
            <a:r>
              <a:rPr lang="ru-RU" sz="2400" dirty="0">
                <a:latin typeface="Corbel Light" panose="020B0303020204020204" pitchFamily="34" charset="0"/>
              </a:rPr>
              <a:t> </a:t>
            </a:r>
            <a:r>
              <a:rPr lang="ru-RU" sz="2400" dirty="0" err="1">
                <a:latin typeface="Corbel Light" panose="020B0303020204020204" pitchFamily="34" charset="0"/>
              </a:rPr>
              <a:t>Красилников</a:t>
            </a:r>
            <a:r>
              <a:rPr lang="ru-RU" sz="2400" dirty="0">
                <a:latin typeface="Corbel Light" panose="020B0303020204020204" pitchFamily="34" charset="0"/>
              </a:rPr>
              <a:t> руку </a:t>
            </a:r>
            <a:r>
              <a:rPr lang="ru-RU" sz="2400" dirty="0" err="1">
                <a:latin typeface="Corbel Light" panose="020B0303020204020204" pitchFamily="34" charset="0"/>
              </a:rPr>
              <a:t>приложилъ</a:t>
            </a:r>
            <a:r>
              <a:rPr lang="ru-RU" sz="2400" dirty="0">
                <a:latin typeface="Corbel Light" panose="020B0303020204020204" pitchFamily="34" charset="0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84494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72934-65F5-E46B-6F4E-4C2C47292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 Light" panose="020B0303020204020204" pitchFamily="34" charset="0"/>
              </a:rPr>
              <a:t>Особенности </a:t>
            </a:r>
            <a:r>
              <a:rPr lang="ru-RU" dirty="0" err="1">
                <a:latin typeface="Corbel Light" panose="020B0303020204020204" pitchFamily="34" charset="0"/>
              </a:rPr>
              <a:t>доношений</a:t>
            </a:r>
            <a:r>
              <a:rPr lang="ru-RU" dirty="0">
                <a:latin typeface="Corbel Light" panose="020B0303020204020204" pitchFamily="34" charset="0"/>
              </a:rPr>
              <a:t> </a:t>
            </a:r>
            <a:r>
              <a:rPr lang="en-US" dirty="0">
                <a:latin typeface="Corbel Light" panose="020B0303020204020204" pitchFamily="34" charset="0"/>
              </a:rPr>
              <a:t>XVIII</a:t>
            </a:r>
            <a:r>
              <a:rPr lang="ru-RU" dirty="0">
                <a:latin typeface="Corbel Light" panose="020B0303020204020204" pitchFamily="34" charset="0"/>
              </a:rPr>
              <a:t> в.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6627CF-8CB1-C926-970A-E2094F7E6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46453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Corbel Light" panose="020B0303020204020204" pitchFamily="34" charset="0"/>
              </a:rPr>
              <a:t>Отсутствие знаков препинания, массивные предложения, которые сложно разбить на более простые, так как в этом случае нарушаются грамматические связи в тексте.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Появляются заглавные буквы в середине предложения, а новое может начинаться с прописной.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Устойчивые фразы-формулы: “Ее императорского величества”, “Его императорского величества”, “Прошу решение учинить/Прошу учинить…”, “К сему </a:t>
            </a:r>
            <a:r>
              <a:rPr lang="ru-RU" sz="2400" dirty="0" err="1">
                <a:latin typeface="Corbel Light" panose="020B0303020204020204" pitchFamily="34" charset="0"/>
              </a:rPr>
              <a:t>доношению</a:t>
            </a:r>
            <a:r>
              <a:rPr lang="ru-RU" sz="2400" dirty="0">
                <a:latin typeface="Corbel Light" panose="020B0303020204020204" pitchFamily="34" charset="0"/>
              </a:rPr>
              <a:t>… руку приложил…”, “Сим покорно доношу…”.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Реквизиты </a:t>
            </a:r>
            <a:r>
              <a:rPr lang="ru-RU" sz="2400" dirty="0" err="1">
                <a:latin typeface="Corbel Light" panose="020B0303020204020204" pitchFamily="34" charset="0"/>
              </a:rPr>
              <a:t>доношения</a:t>
            </a:r>
            <a:r>
              <a:rPr lang="ru-RU" sz="2400" dirty="0">
                <a:latin typeface="Corbel Light" panose="020B0303020204020204" pitchFamily="34" charset="0"/>
              </a:rPr>
              <a:t> уже определились, но могли меняться местами, не имели устойчивого места.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33437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E03B2F-148B-3B8F-17CF-9D03A0977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 Light" panose="020B0303020204020204" pitchFamily="34" charset="0"/>
              </a:rPr>
              <a:t>Формуляр Донесения и докладной записки в </a:t>
            </a:r>
            <a:r>
              <a:rPr lang="en-US" dirty="0">
                <a:latin typeface="Corbel Light" panose="020B0303020204020204" pitchFamily="34" charset="0"/>
              </a:rPr>
              <a:t>XIX</a:t>
            </a:r>
            <a:r>
              <a:rPr lang="ru-RU" dirty="0">
                <a:latin typeface="Corbel Light" panose="020B0303020204020204" pitchFamily="34" charset="0"/>
              </a:rPr>
              <a:t> в.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60F0B0-7079-05B6-3339-636F5F201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388" y="1972050"/>
            <a:ext cx="10378911" cy="5178189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Corbel Light" panose="020B0303020204020204" pitchFamily="34" charset="0"/>
              </a:rPr>
              <a:t>По Назаровой В.Д.:</a:t>
            </a:r>
          </a:p>
          <a:p>
            <a:pPr marL="0" indent="0">
              <a:buNone/>
            </a:pPr>
            <a:r>
              <a:rPr lang="ru-RU" dirty="0">
                <a:latin typeface="Corbel Light" panose="020B0303020204020204" pitchFamily="34" charset="0"/>
              </a:rPr>
              <a:t>“адресат (конкретное должностное лицо) – посередине наверху;</a:t>
            </a:r>
            <a:br>
              <a:rPr lang="ru-RU" dirty="0">
                <a:latin typeface="Corbel Light" panose="020B0303020204020204" pitchFamily="34" charset="0"/>
              </a:rPr>
            </a:br>
            <a:r>
              <a:rPr lang="ru-RU" dirty="0">
                <a:latin typeface="Corbel Light" panose="020B0303020204020204" pitchFamily="34" charset="0"/>
              </a:rPr>
              <a:t>ниже указан автор (также должностное лицо);</a:t>
            </a:r>
            <a:br>
              <a:rPr lang="ru-RU" dirty="0">
                <a:latin typeface="Corbel Light" panose="020B0303020204020204" pitchFamily="34" charset="0"/>
              </a:rPr>
            </a:br>
            <a:r>
              <a:rPr lang="ru-RU" dirty="0">
                <a:latin typeface="Corbel Light" panose="020B0303020204020204" pitchFamily="34" charset="0"/>
              </a:rPr>
              <a:t>посередине название документа;</a:t>
            </a:r>
            <a:br>
              <a:rPr lang="ru-RU" dirty="0">
                <a:latin typeface="Corbel Light" panose="020B0303020204020204" pitchFamily="34" charset="0"/>
              </a:rPr>
            </a:br>
            <a:r>
              <a:rPr lang="ru-RU" dirty="0">
                <a:latin typeface="Corbel Light" panose="020B0303020204020204" pitchFamily="34" charset="0"/>
              </a:rPr>
              <a:t>текст с просьбой;</a:t>
            </a:r>
            <a:br>
              <a:rPr lang="ru-RU" dirty="0">
                <a:latin typeface="Corbel Light" panose="020B0303020204020204" pitchFamily="34" charset="0"/>
              </a:rPr>
            </a:br>
            <a:r>
              <a:rPr lang="ru-RU" dirty="0">
                <a:latin typeface="Corbel Light" panose="020B0303020204020204" pitchFamily="34" charset="0"/>
              </a:rPr>
              <a:t>подпись автора;</a:t>
            </a:r>
            <a:br>
              <a:rPr lang="ru-RU" dirty="0">
                <a:latin typeface="Corbel Light" panose="020B0303020204020204" pitchFamily="34" charset="0"/>
              </a:rPr>
            </a:br>
            <a:r>
              <a:rPr lang="ru-RU" dirty="0">
                <a:latin typeface="Corbel Light" panose="020B0303020204020204" pitchFamily="34" charset="0"/>
              </a:rPr>
              <a:t>дата составления;</a:t>
            </a:r>
            <a:br>
              <a:rPr lang="ru-RU" dirty="0">
                <a:latin typeface="Corbel Light" panose="020B0303020204020204" pitchFamily="34" charset="0"/>
              </a:rPr>
            </a:br>
            <a:r>
              <a:rPr lang="ru-RU" dirty="0">
                <a:latin typeface="Corbel Light" panose="020B0303020204020204" pitchFamily="34" charset="0"/>
              </a:rPr>
              <a:t>отметка штампом о получении (дата, название учреждения и структурного подразделения);</a:t>
            </a:r>
            <a:br>
              <a:rPr lang="ru-RU" dirty="0">
                <a:latin typeface="Corbel Light" panose="020B0303020204020204" pitchFamily="34" charset="0"/>
              </a:rPr>
            </a:br>
            <a:r>
              <a:rPr lang="ru-RU" dirty="0">
                <a:latin typeface="Corbel Light" panose="020B0303020204020204" pitchFamily="34" charset="0"/>
              </a:rPr>
              <a:t>отметка штампом – регистрационный номер”.</a:t>
            </a:r>
          </a:p>
          <a:p>
            <a:r>
              <a:rPr lang="ru-RU" dirty="0">
                <a:latin typeface="Corbel Light" panose="020B0303020204020204" pitchFamily="34" charset="0"/>
              </a:rPr>
              <a:t>По Соловьеву К.А.:</a:t>
            </a:r>
          </a:p>
          <a:p>
            <a:pPr marL="0" indent="0">
              <a:buNone/>
            </a:pPr>
            <a:r>
              <a:rPr lang="ru-RU" dirty="0">
                <a:latin typeface="Corbel Light" panose="020B0303020204020204" pitchFamily="34" charset="0"/>
              </a:rPr>
              <a:t>“вводная часть, содержащая теоретическое обоснование той темы, которой посвящена записка (“начальная истина”); </a:t>
            </a:r>
            <a:br>
              <a:rPr lang="ru-RU" dirty="0">
                <a:latin typeface="Corbel Light" panose="020B0303020204020204" pitchFamily="34" charset="0"/>
              </a:rPr>
            </a:br>
            <a:r>
              <a:rPr lang="ru-RU" dirty="0">
                <a:latin typeface="Corbel Light" panose="020B0303020204020204" pitchFamily="34" charset="0"/>
              </a:rPr>
              <a:t>выделение автором ключевых проблем, требующих своего решения (по отдельным пунктам); </a:t>
            </a:r>
            <a:br>
              <a:rPr lang="ru-RU" dirty="0">
                <a:latin typeface="Corbel Light" panose="020B0303020204020204" pitchFamily="34" charset="0"/>
              </a:rPr>
            </a:br>
            <a:r>
              <a:rPr lang="ru-RU" dirty="0">
                <a:latin typeface="Corbel Light" panose="020B0303020204020204" pitchFamily="34" charset="0"/>
              </a:rPr>
              <a:t>набор предлагаемых решений, которые должны привести к устранению обозначенных в “записке” проблем; </a:t>
            </a:r>
            <a:br>
              <a:rPr lang="ru-RU" dirty="0">
                <a:latin typeface="Corbel Light" panose="020B0303020204020204" pitchFamily="34" charset="0"/>
              </a:rPr>
            </a:br>
            <a:r>
              <a:rPr lang="ru-RU" dirty="0">
                <a:latin typeface="Corbel Light" panose="020B0303020204020204" pitchFamily="34" charset="0"/>
              </a:rPr>
              <a:t>побудительно-</a:t>
            </a:r>
            <a:r>
              <a:rPr lang="ru-RU" dirty="0" err="1">
                <a:latin typeface="Corbel Light" panose="020B0303020204020204" pitchFamily="34" charset="0"/>
              </a:rPr>
              <a:t>восхвалительное</a:t>
            </a:r>
            <a:r>
              <a:rPr lang="ru-RU" dirty="0">
                <a:latin typeface="Corbel Light" panose="020B0303020204020204" pitchFamily="34" charset="0"/>
              </a:rPr>
              <a:t> заключение, задача которого – мотивировать адресата на принятие необходимых решений”.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4749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BBFD1-1069-B004-0EE0-366981FF7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Corbel Light" panose="020B0303020204020204" pitchFamily="34" charset="0"/>
              </a:rPr>
              <a:t>Докладная записка А.Х. </a:t>
            </a:r>
            <a:r>
              <a:rPr lang="ru-RU" sz="3200" dirty="0" err="1">
                <a:latin typeface="Corbel Light" panose="020B0303020204020204" pitchFamily="34" charset="0"/>
              </a:rPr>
              <a:t>Бекендорфу</a:t>
            </a:r>
            <a:r>
              <a:rPr lang="ru-RU" sz="3200" dirty="0">
                <a:latin typeface="Corbel Light" panose="020B0303020204020204" pitchFamily="34" charset="0"/>
              </a:rPr>
              <a:t>. ЦГАОР. Ф. 109. 1 экспедиция, 1830. Ед. хр. 446. Ч. VI. Л. 18-19.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B545D-8ACD-50CA-2D62-5825B819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1932495"/>
            <a:ext cx="9784080" cy="4925505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>
                <a:latin typeface="Corbel Light" panose="020B0303020204020204" pitchFamily="34" charset="0"/>
              </a:rPr>
              <a:t>Адресат, но без указания должности – “А.Х. БЕКЕНДОРФУ”.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Название документа опущено.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Обращение – “Милостивый государь Александр Христофорович!”.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Основной текст с просьбой автора: “Находив всегда в особе Вашего Высокопревосходительства благодетельного себе покровителя, прибегаю к вам с всепокорнейшею просьбою”. Он просит следующего: “осмеливаюсь просить Ваше Высокопревосходительство об исходатайствовании мне, во-первых, у правосудного монарха удовлетворения в оскорблении моей чести г. </a:t>
            </a:r>
            <a:r>
              <a:rPr lang="ru-RU" sz="2400" dirty="0" err="1">
                <a:latin typeface="Corbel Light" panose="020B0303020204020204" pitchFamily="34" charset="0"/>
              </a:rPr>
              <a:t>Пезаровиусом</a:t>
            </a:r>
            <a:r>
              <a:rPr lang="ru-RU" sz="2400" dirty="0">
                <a:latin typeface="Corbel Light" panose="020B0303020204020204" pitchFamily="34" charset="0"/>
              </a:rPr>
              <a:t>, удовлетворения гласного и всенародного, каково было оскорбление, ибо на некоторых людей письменные выговоры не имеют действия, и, во-вторых, о подчинении Академических Ведомостей общей </a:t>
            </a:r>
            <a:r>
              <a:rPr lang="ru-RU" sz="2400" dirty="0" err="1">
                <a:latin typeface="Corbel Light" panose="020B0303020204020204" pitchFamily="34" charset="0"/>
              </a:rPr>
              <a:t>ценсуре</a:t>
            </a:r>
            <a:r>
              <a:rPr lang="ru-RU" sz="2400" dirty="0">
                <a:latin typeface="Corbel Light" panose="020B0303020204020204" pitchFamily="34" charset="0"/>
              </a:rPr>
              <a:t>, для прекращения на будущее время подобных нарушений высочайше утвержденных правил о </a:t>
            </a:r>
            <a:r>
              <a:rPr lang="ru-RU" sz="2400" dirty="0" err="1">
                <a:latin typeface="Corbel Light" panose="020B0303020204020204" pitchFamily="34" charset="0"/>
              </a:rPr>
              <a:t>ценсуре</a:t>
            </a:r>
            <a:r>
              <a:rPr lang="ru-RU" sz="2400" dirty="0">
                <a:latin typeface="Corbel Light" panose="020B0303020204020204" pitchFamily="34" charset="0"/>
              </a:rPr>
              <a:t>, и для охранения частных людей от оскорбления”.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Подпись автора (фамилия и имя справа), дата и место составления (слева): “Милостивый государь Вашего Высокопревосходительства всепокорнейшим слугою Фаддей Булгарин. 16 декабря 1830 </a:t>
            </a:r>
            <a:r>
              <a:rPr lang="ru-RU" sz="2400" dirty="0" err="1">
                <a:latin typeface="Corbel Light" panose="020B0303020204020204" pitchFamily="34" charset="0"/>
              </a:rPr>
              <a:t>Спбург</a:t>
            </a:r>
            <a:r>
              <a:rPr lang="ru-RU" sz="2400" dirty="0">
                <a:latin typeface="Corbel Light" panose="020B0303020204020204" pitchFamily="34" charset="0"/>
              </a:rPr>
              <a:t>.”. </a:t>
            </a:r>
          </a:p>
        </p:txBody>
      </p:sp>
    </p:spTree>
    <p:extLst>
      <p:ext uri="{BB962C8B-B14F-4D97-AF65-F5344CB8AC3E}">
        <p14:creationId xmlns:p14="http://schemas.microsoft.com/office/powerpoint/2010/main" val="2764497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FD3F70-9E59-FE57-592C-EDAC40510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Corbel Light" panose="020B0303020204020204" pitchFamily="34" charset="0"/>
              </a:rPr>
              <a:t>Докладная записка пристава 2-го стана Санкт-Петербургского уезда…  // Дилетант. – 2022. – № 077. – С. 54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C49BD1-5EB1-CFE8-3323-0C9A14784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719058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>
                <a:latin typeface="Corbel Light" panose="020B0303020204020204" pitchFamily="34" charset="0"/>
              </a:rPr>
              <a:t> Справа сверху стоит помета “Секретно”.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Слева находится название документа (“Докладная записка”).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 Автор с указанием должностного лица (“пристав 2-го стана Санкт-Петербургского уезда”).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Ниже – дата составления (“19 января 1911 года”).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Регистрационный номер – №7.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Ниже с выравниванием по правому краю адресат, конкретное должностное лицо: “Помощнику начальника СПб. Губ. Жандармского управления по СПб уезду подполковнику г. </a:t>
            </a:r>
            <a:r>
              <a:rPr lang="ru-RU" sz="2400" dirty="0" err="1">
                <a:latin typeface="Corbel Light" panose="020B0303020204020204" pitchFamily="34" charset="0"/>
              </a:rPr>
              <a:t>Энгбрехту</a:t>
            </a:r>
            <a:r>
              <a:rPr lang="ru-RU" sz="2400" dirty="0">
                <a:latin typeface="Corbel Light" panose="020B0303020204020204" pitchFamily="34" charset="0"/>
              </a:rPr>
              <a:t>”.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Основной текст.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Завершение фразой “Докладываю отчет Вашему Высокородию…” и подпись автора. </a:t>
            </a:r>
          </a:p>
        </p:txBody>
      </p:sp>
    </p:spTree>
    <p:extLst>
      <p:ext uri="{BB962C8B-B14F-4D97-AF65-F5344CB8AC3E}">
        <p14:creationId xmlns:p14="http://schemas.microsoft.com/office/powerpoint/2010/main" val="1575071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8D654D-83DC-1B1F-2580-3BDBF423E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200650-C16A-08F3-C7DF-408964BD3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8B3FA58-93FB-C845-59AE-E0F92A170B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"/>
          <a:stretch/>
        </p:blipFill>
        <p:spPr bwMode="auto">
          <a:xfrm>
            <a:off x="0" y="839318"/>
            <a:ext cx="12192000" cy="517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46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504A57-9F17-B891-6C8C-833B7ABED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 Light" panose="020B0303020204020204" pitchFamily="34" charset="0"/>
              </a:rPr>
              <a:t>Особенности донесений и докладных записок </a:t>
            </a:r>
            <a:r>
              <a:rPr lang="en-US" dirty="0">
                <a:latin typeface="Corbel Light" panose="020B0303020204020204" pitchFamily="34" charset="0"/>
              </a:rPr>
              <a:t>XIX </a:t>
            </a:r>
            <a:r>
              <a:rPr lang="ru-RU" dirty="0">
                <a:latin typeface="Corbel Light" panose="020B0303020204020204" pitchFamily="34" charset="0"/>
              </a:rPr>
              <a:t>в.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462526-A3B2-6A3A-3C46-B8443A3E7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1792936"/>
            <a:ext cx="9784080" cy="506506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Corbel Light" panose="020B0303020204020204" pitchFamily="34" charset="0"/>
              </a:rPr>
              <a:t>Более </a:t>
            </a:r>
            <a:r>
              <a:rPr lang="ru-RU" sz="2400" b="1" dirty="0">
                <a:latin typeface="Corbel Light" panose="020B0303020204020204" pitchFamily="34" charset="0"/>
              </a:rPr>
              <a:t>четкие</a:t>
            </a:r>
            <a:r>
              <a:rPr lang="ru-RU" sz="2400" dirty="0">
                <a:latin typeface="Corbel Light" panose="020B0303020204020204" pitchFamily="34" charset="0"/>
              </a:rPr>
              <a:t> правила оформления. </a:t>
            </a:r>
          </a:p>
          <a:p>
            <a:r>
              <a:rPr lang="ru-RU" sz="2400" b="1" dirty="0">
                <a:latin typeface="Corbel Light" panose="020B0303020204020204" pitchFamily="34" charset="0"/>
              </a:rPr>
              <a:t>Официальные обращения </a:t>
            </a:r>
            <a:r>
              <a:rPr lang="ru-RU" sz="2400" dirty="0">
                <a:latin typeface="Corbel Light" panose="020B0303020204020204" pitchFamily="34" charset="0"/>
              </a:rPr>
              <a:t>по должности, более формальные (“побудительно-</a:t>
            </a:r>
            <a:r>
              <a:rPr lang="ru-RU" sz="2400" dirty="0" err="1">
                <a:latin typeface="Corbel Light" panose="020B0303020204020204" pitchFamily="34" charset="0"/>
              </a:rPr>
              <a:t>восхвалительные</a:t>
            </a:r>
            <a:r>
              <a:rPr lang="ru-RU" sz="2400" dirty="0">
                <a:latin typeface="Corbel Light" panose="020B0303020204020204" pitchFamily="34" charset="0"/>
              </a:rPr>
              <a:t>”) фразы, </a:t>
            </a:r>
            <a:r>
              <a:rPr lang="ru-RU" sz="2400" b="1" dirty="0">
                <a:latin typeface="Corbel Light" panose="020B0303020204020204" pitchFamily="34" charset="0"/>
              </a:rPr>
              <a:t>этикетные формы и клише</a:t>
            </a:r>
            <a:r>
              <a:rPr lang="ru-RU" sz="2400" dirty="0">
                <a:latin typeface="Corbel Light" panose="020B0303020204020204" pitchFamily="34" charset="0"/>
              </a:rPr>
              <a:t>, в том числе </a:t>
            </a:r>
            <a:r>
              <a:rPr lang="ru-RU" sz="2400" b="1" dirty="0" err="1">
                <a:latin typeface="Corbel Light" panose="020B0303020204020204" pitchFamily="34" charset="0"/>
              </a:rPr>
              <a:t>суперлятивы</a:t>
            </a:r>
            <a:r>
              <a:rPr lang="ru-RU" sz="2400" dirty="0">
                <a:latin typeface="Corbel Light" panose="020B0303020204020204" pitchFamily="34" charset="0"/>
              </a:rPr>
              <a:t>, </a:t>
            </a:r>
            <a:r>
              <a:rPr lang="ru-RU" sz="2400" b="1" dirty="0">
                <a:latin typeface="Corbel Light" panose="020B0303020204020204" pitchFamily="34" charset="0"/>
              </a:rPr>
              <a:t>сложные прилагательные </a:t>
            </a:r>
            <a:r>
              <a:rPr lang="ru-RU" sz="2400" dirty="0">
                <a:latin typeface="Corbel Light" panose="020B0303020204020204" pitchFamily="34" charset="0"/>
              </a:rPr>
              <a:t>и </a:t>
            </a:r>
            <a:r>
              <a:rPr lang="ru-RU" sz="2400" b="1" dirty="0">
                <a:latin typeface="Corbel Light" panose="020B0303020204020204" pitchFamily="34" charset="0"/>
              </a:rPr>
              <a:t>самоуничижительные</a:t>
            </a:r>
            <a:r>
              <a:rPr lang="ru-RU" sz="2400" dirty="0">
                <a:latin typeface="Corbel Light" panose="020B0303020204020204" pitchFamily="34" charset="0"/>
              </a:rPr>
              <a:t> формулы: “Докладываю…”, “Прибегаю к Вашему Высокопревосходительству с покорнейшею просьбою/Прибегаю к вам с всепокорнейшею просьбою”, “Ваше Высокопревосходительство”, “С глубочайшим </a:t>
            </a:r>
            <a:r>
              <a:rPr lang="ru-RU" sz="2400" dirty="0" err="1">
                <a:latin typeface="Corbel Light" panose="020B0303020204020204" pitchFamily="34" charset="0"/>
              </a:rPr>
              <a:t>высокопочитанием</a:t>
            </a:r>
            <a:r>
              <a:rPr lang="ru-RU" sz="2400" dirty="0">
                <a:latin typeface="Corbel Light" panose="020B0303020204020204" pitchFamily="34" charset="0"/>
              </a:rPr>
              <a:t> и совершенною преданностью честь имею пробыть”, “... всепокорнейшим слугою”, “Ваше Высокородие…”.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Использование одновременно как </a:t>
            </a:r>
            <a:r>
              <a:rPr lang="ru-RU" sz="2400" b="1" dirty="0">
                <a:latin typeface="Corbel Light" panose="020B0303020204020204" pitchFamily="34" charset="0"/>
              </a:rPr>
              <a:t>книжно-письменной речи, так и народно-разговорчивой лексики</a:t>
            </a:r>
            <a:r>
              <a:rPr lang="ru-RU" sz="2400" dirty="0">
                <a:latin typeface="Corbel Light" panose="020B0303020204020204" pitchFamily="34" charset="0"/>
              </a:rPr>
              <a:t>, что проявилось в использовании окончаний “-у” (“Уезду”), окончаниях “-ой” в прилагательных, разговорной </a:t>
            </a:r>
            <a:r>
              <a:rPr lang="ru-RU" sz="2400" dirty="0" err="1">
                <a:latin typeface="Corbel Light" panose="020B0303020204020204" pitchFamily="34" charset="0"/>
              </a:rPr>
              <a:t>лексик</a:t>
            </a:r>
            <a:r>
              <a:rPr lang="ru-RU" sz="2400" dirty="0">
                <a:latin typeface="Corbel Light" panose="020B0303020204020204" pitchFamily="34" charset="0"/>
              </a:rPr>
              <a:t>. Язык этих документов в то время не был однороден. </a:t>
            </a:r>
          </a:p>
        </p:txBody>
      </p:sp>
    </p:spTree>
    <p:extLst>
      <p:ext uri="{BB962C8B-B14F-4D97-AF65-F5344CB8AC3E}">
        <p14:creationId xmlns:p14="http://schemas.microsoft.com/office/powerpoint/2010/main" val="1160280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D224CC-D65B-4BFE-83D1-ABCF8CD06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 Light" panose="020B0303020204020204" pitchFamily="34" charset="0"/>
              </a:rPr>
              <a:t>Выводы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A70856-244B-D2A8-766A-D7BE6A2CD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562144"/>
          </a:xfrm>
        </p:spPr>
        <p:txBody>
          <a:bodyPr/>
          <a:lstStyle/>
          <a:p>
            <a:r>
              <a:rPr lang="ru-RU" sz="2400" dirty="0" err="1">
                <a:latin typeface="Corbel Light" panose="020B0303020204020204" pitchFamily="34" charset="0"/>
              </a:rPr>
              <a:t>Доношения</a:t>
            </a:r>
            <a:r>
              <a:rPr lang="ru-RU" sz="2400" dirty="0">
                <a:latin typeface="Corbel Light" panose="020B0303020204020204" pitchFamily="34" charset="0"/>
              </a:rPr>
              <a:t> были направлены на </a:t>
            </a:r>
            <a:r>
              <a:rPr lang="ru-RU" sz="2400" b="1" dirty="0">
                <a:latin typeface="Corbel Light" panose="020B0303020204020204" pitchFamily="34" charset="0"/>
              </a:rPr>
              <a:t>информирование</a:t>
            </a:r>
            <a:r>
              <a:rPr lang="ru-RU" sz="2400" dirty="0">
                <a:latin typeface="Corbel Light" panose="020B0303020204020204" pitchFamily="34" charset="0"/>
              </a:rPr>
              <a:t> вышестоящего лица и </a:t>
            </a:r>
            <a:r>
              <a:rPr lang="ru-RU" sz="2400" b="1" dirty="0">
                <a:latin typeface="Corbel Light" panose="020B0303020204020204" pitchFamily="34" charset="0"/>
              </a:rPr>
              <a:t>побуждение</a:t>
            </a:r>
            <a:r>
              <a:rPr lang="ru-RU" sz="2400" dirty="0">
                <a:latin typeface="Corbel Light" panose="020B0303020204020204" pitchFamily="34" charset="0"/>
              </a:rPr>
              <a:t> его к действию, решению возникшей проблемы.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К концу XVIII века </a:t>
            </a:r>
            <a:r>
              <a:rPr lang="ru-RU" sz="2400" dirty="0" err="1">
                <a:latin typeface="Corbel Light" panose="020B0303020204020204" pitchFamily="34" charset="0"/>
              </a:rPr>
              <a:t>доношения</a:t>
            </a:r>
            <a:r>
              <a:rPr lang="ru-RU" sz="2400" dirty="0">
                <a:latin typeface="Corbel Light" panose="020B0303020204020204" pitchFamily="34" charset="0"/>
              </a:rPr>
              <a:t> приобрели более четкую структуру, </a:t>
            </a:r>
            <a:r>
              <a:rPr lang="ru-RU" sz="2400" b="1" dirty="0">
                <a:latin typeface="Corbel Light" panose="020B0303020204020204" pitchFamily="34" charset="0"/>
              </a:rPr>
              <a:t>образец формуляра</a:t>
            </a:r>
            <a:r>
              <a:rPr lang="ru-RU" sz="2400" dirty="0">
                <a:latin typeface="Corbel Light" panose="020B0303020204020204" pitchFamily="34" charset="0"/>
              </a:rPr>
              <a:t>. 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В XIX веке этот вид документа стал использоваться в самых разных сферах.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Позже он трансформировался в </a:t>
            </a:r>
            <a:r>
              <a:rPr lang="ru-RU" sz="2400" b="1" dirty="0">
                <a:latin typeface="Corbel Light" panose="020B0303020204020204" pitchFamily="34" charset="0"/>
              </a:rPr>
              <a:t>донесение и докладную записку</a:t>
            </a:r>
            <a:r>
              <a:rPr lang="ru-RU" sz="2400" dirty="0">
                <a:latin typeface="Corbel Light" panose="020B0303020204020204" pitchFamily="34" charset="0"/>
              </a:rPr>
              <a:t>.</a:t>
            </a:r>
          </a:p>
          <a:p>
            <a:r>
              <a:rPr lang="ru-RU" sz="2400" dirty="0" err="1">
                <a:latin typeface="Corbel Light" panose="020B0303020204020204" pitchFamily="34" charset="0"/>
              </a:rPr>
              <a:t>Доношения</a:t>
            </a:r>
            <a:r>
              <a:rPr lang="ru-RU" sz="2400" dirty="0">
                <a:latin typeface="Corbel Light" panose="020B0303020204020204" pitchFamily="34" charset="0"/>
              </a:rPr>
              <a:t> прекратили свое существование к XIX веку, донесение стало полностью военным документом, а докладная записка активно используется и в современном делопроизводстве как способ официального обращения к начальству.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557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ED275-3606-5AF7-A1F1-D3C569637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 Light" panose="020B0303020204020204" pitchFamily="34" charset="0"/>
              </a:rPr>
              <a:t>Список источников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4647EC-6C5C-F9CE-8773-E53C6E733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1840071"/>
            <a:ext cx="9784080" cy="5065064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>
                <a:latin typeface="Corbel Light" panose="020B0303020204020204" pitchFamily="34" charset="0"/>
              </a:rPr>
              <a:t>Докладная записка А.Х. </a:t>
            </a:r>
            <a:r>
              <a:rPr lang="ru-RU" sz="2400" dirty="0" err="1">
                <a:latin typeface="Corbel Light" panose="020B0303020204020204" pitchFamily="34" charset="0"/>
              </a:rPr>
              <a:t>Бекендорфу</a:t>
            </a:r>
            <a:r>
              <a:rPr lang="ru-RU" sz="2400" dirty="0">
                <a:latin typeface="Corbel Light" panose="020B0303020204020204" pitchFamily="34" charset="0"/>
              </a:rPr>
              <a:t>. ЦГАОР. Ф. 109. 1 экспедиция, 1830. Ед. хр. 446. Ч. VI. Л. 18-19.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Докладная записка пристава 2-го стана Санкт-Петербургского уезда санкт-петербургскому уездному исправнику о распоряжении жандармского подполковника </a:t>
            </a:r>
            <a:r>
              <a:rPr lang="ru-RU" sz="2400" dirty="0" err="1">
                <a:latin typeface="Corbel Light" panose="020B0303020204020204" pitchFamily="34" charset="0"/>
              </a:rPr>
              <a:t>Энгбрехта</a:t>
            </a:r>
            <a:r>
              <a:rPr lang="ru-RU" sz="2400" dirty="0">
                <a:latin typeface="Corbel Light" panose="020B0303020204020204" pitchFamily="34" charset="0"/>
              </a:rPr>
              <a:t> снять один из венков с могилы Гапона. 19 января 1911 года // Дилетант. – 2022. – № 077. – С. 54.</a:t>
            </a:r>
          </a:p>
          <a:p>
            <a:r>
              <a:rPr lang="ru-RU" sz="2400" dirty="0" err="1">
                <a:latin typeface="Corbel Light" panose="020B0303020204020204" pitchFamily="34" charset="0"/>
              </a:rPr>
              <a:t>Доношение</a:t>
            </a:r>
            <a:r>
              <a:rPr lang="ru-RU" sz="2400" dirty="0">
                <a:latin typeface="Corbel Light" panose="020B0303020204020204" pitchFamily="34" charset="0"/>
              </a:rPr>
              <a:t> в </a:t>
            </a:r>
            <a:r>
              <a:rPr lang="ru-RU" sz="2400" dirty="0" err="1">
                <a:latin typeface="Corbel Light" panose="020B0303020204020204" pitchFamily="34" charset="0"/>
              </a:rPr>
              <a:t>Селенгин’скею</a:t>
            </a:r>
            <a:r>
              <a:rPr lang="ru-RU" sz="2400" dirty="0">
                <a:latin typeface="Corbel Light" panose="020B0303020204020204" pitchFamily="34" charset="0"/>
              </a:rPr>
              <a:t> ратушу. НАРБ. Ф. 262. Оп. 1. Д. 6. Л. 13-13 об.</a:t>
            </a:r>
          </a:p>
          <a:p>
            <a:r>
              <a:rPr lang="ru-RU" sz="2400" dirty="0" err="1">
                <a:latin typeface="Corbel Light" panose="020B0303020204020204" pitchFamily="34" charset="0"/>
              </a:rPr>
              <a:t>Доношение</a:t>
            </a:r>
            <a:r>
              <a:rPr lang="ru-RU" sz="2400" dirty="0">
                <a:latin typeface="Corbel Light" panose="020B0303020204020204" pitchFamily="34" charset="0"/>
              </a:rPr>
              <a:t> из Соликамской воеводской канцелярии о неисполнении Соликамским магистратом распоряжений канцелярии. РГАДА. Ф. 439. Оп. 1. Д. 88. 1751 г. 2 л.</a:t>
            </a:r>
          </a:p>
          <a:p>
            <a:r>
              <a:rPr lang="ru-RU" sz="2400" dirty="0" err="1">
                <a:latin typeface="Corbel Light" panose="020B0303020204020204" pitchFamily="34" charset="0"/>
              </a:rPr>
              <a:t>Доношение</a:t>
            </a:r>
            <a:r>
              <a:rPr lang="ru-RU" sz="2400" dirty="0">
                <a:latin typeface="Corbel Light" panose="020B0303020204020204" pitchFamily="34" charset="0"/>
              </a:rPr>
              <a:t> Соликамской </a:t>
            </a:r>
            <a:r>
              <a:rPr lang="ru-RU" sz="2400" dirty="0" err="1">
                <a:latin typeface="Corbel Light" panose="020B0303020204020204" pitchFamily="34" charset="0"/>
              </a:rPr>
              <a:t>канцелярiи</a:t>
            </a:r>
            <a:r>
              <a:rPr lang="ru-RU" sz="2400" dirty="0">
                <a:latin typeface="Corbel Light" panose="020B0303020204020204" pitchFamily="34" charset="0"/>
              </a:rPr>
              <a:t> </a:t>
            </a:r>
            <a:r>
              <a:rPr lang="ru-RU" sz="2400" dirty="0" err="1">
                <a:latin typeface="Corbel Light" panose="020B0303020204020204" pitchFamily="34" charset="0"/>
              </a:rPr>
              <a:t>воевотского</a:t>
            </a:r>
            <a:r>
              <a:rPr lang="ru-RU" sz="2400" dirty="0">
                <a:latin typeface="Corbel Light" panose="020B0303020204020204" pitchFamily="34" charset="0"/>
              </a:rPr>
              <a:t> </a:t>
            </a:r>
            <a:r>
              <a:rPr lang="ru-RU" sz="2400" dirty="0" err="1">
                <a:latin typeface="Corbel Light" panose="020B0303020204020204" pitchFamily="34" charset="0"/>
              </a:rPr>
              <a:t>правленiя</a:t>
            </a:r>
            <a:r>
              <a:rPr lang="ru-RU" sz="2400" dirty="0">
                <a:latin typeface="Corbel Light" panose="020B0303020204020204" pitchFamily="34" charset="0"/>
              </a:rPr>
              <a:t>. ГАПК. Ф. 651. Оп. 1. Д. 2. Л. 49-50.</a:t>
            </a:r>
          </a:p>
          <a:p>
            <a:r>
              <a:rPr lang="ru-RU" sz="2400" dirty="0">
                <a:latin typeface="Corbel Light" panose="020B0303020204020204" pitchFamily="34" charset="0"/>
              </a:rPr>
              <a:t>Никитин О. В. </a:t>
            </a:r>
            <a:r>
              <a:rPr lang="ru-RU" sz="2400" dirty="0" err="1">
                <a:latin typeface="Corbel Light" panose="020B0303020204020204" pitchFamily="34" charset="0"/>
              </a:rPr>
              <a:t>Доношение</a:t>
            </a:r>
            <a:r>
              <a:rPr lang="ru-RU" sz="2400" dirty="0">
                <a:latin typeface="Corbel Light" panose="020B0303020204020204" pitchFamily="34" charset="0"/>
              </a:rPr>
              <a:t> Г[</a:t>
            </a:r>
            <a:r>
              <a:rPr lang="ru-RU" sz="2400" dirty="0" err="1">
                <a:latin typeface="Corbel Light" panose="020B0303020204020204" pitchFamily="34" charset="0"/>
              </a:rPr>
              <a:t>оспо</a:t>
            </a:r>
            <a:r>
              <a:rPr lang="ru-RU" sz="2400" dirty="0">
                <a:latin typeface="Corbel Light" panose="020B0303020204020204" pitchFamily="34" charset="0"/>
              </a:rPr>
              <a:t>]д[и]ну о[т]</a:t>
            </a:r>
            <a:r>
              <a:rPr lang="ru-RU" sz="2400" dirty="0" err="1">
                <a:latin typeface="Corbel Light" panose="020B0303020204020204" pitchFamily="34" charset="0"/>
              </a:rPr>
              <a:t>цу</a:t>
            </a:r>
            <a:r>
              <a:rPr lang="ru-RU" sz="2400" dirty="0">
                <a:latin typeface="Corbel Light" panose="020B0303020204020204" pitchFamily="34" charset="0"/>
              </a:rPr>
              <a:t> архимандриту Гавриилу з </a:t>
            </a:r>
            <a:r>
              <a:rPr lang="ru-RU" sz="2400" dirty="0" err="1">
                <a:latin typeface="Corbel Light" panose="020B0303020204020204" pitchFamily="34" charset="0"/>
              </a:rPr>
              <a:t>братиею</a:t>
            </a:r>
            <a:r>
              <a:rPr lang="ru-RU" sz="2400" dirty="0">
                <a:latin typeface="Corbel Light" panose="020B0303020204020204" pitchFamily="34" charset="0"/>
              </a:rPr>
              <a:t> // </a:t>
            </a:r>
            <a:r>
              <a:rPr lang="ru-RU" sz="2400" dirty="0" err="1">
                <a:latin typeface="Corbel Light" panose="020B0303020204020204" pitchFamily="34" charset="0"/>
              </a:rPr>
              <a:t>Сийские</a:t>
            </a:r>
            <a:r>
              <a:rPr lang="ru-RU" sz="2400" dirty="0">
                <a:latin typeface="Corbel Light" panose="020B0303020204020204" pitchFamily="34" charset="0"/>
              </a:rPr>
              <a:t> грамоты XVIII века (1768-1789 гг.). – М.; Смоленск: СГПУ, 2001. – С. 28-29.</a:t>
            </a:r>
          </a:p>
        </p:txBody>
      </p:sp>
    </p:spTree>
    <p:extLst>
      <p:ext uri="{BB962C8B-B14F-4D97-AF65-F5344CB8AC3E}">
        <p14:creationId xmlns:p14="http://schemas.microsoft.com/office/powerpoint/2010/main" val="773449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8E5DD6-10F4-A7B6-7F5F-6FD0EAFAC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rbel Light" panose="020B0303020204020204" pitchFamily="34" charset="0"/>
              </a:rPr>
              <a:t>СПИСОК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52BAC6-3C49-ABB6-1535-E5DB60621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92936"/>
            <a:ext cx="12191999" cy="5065064"/>
          </a:xfrm>
        </p:spPr>
        <p:txBody>
          <a:bodyPr>
            <a:normAutofit fontScale="92500"/>
          </a:bodyPr>
          <a:lstStyle/>
          <a:p>
            <a:r>
              <a:rPr lang="ru-RU" sz="1100" dirty="0">
                <a:latin typeface="Corbel Light" panose="020B0303020204020204" pitchFamily="34" charset="0"/>
              </a:rPr>
              <a:t>Беспалова О.А. Генеральный регламент 28 февраля 1720 года и его роль в становлении коллегиального делопроизводства России в XVIII веке // Инновационная наука. – 2015. – №10-3. – С. 20-25.</a:t>
            </a:r>
          </a:p>
          <a:p>
            <a:r>
              <a:rPr lang="ru-RU" sz="1100" dirty="0">
                <a:latin typeface="Corbel Light" panose="020B0303020204020204" pitchFamily="34" charset="0"/>
              </a:rPr>
              <a:t>Васильева О.Ю., </a:t>
            </a:r>
            <a:r>
              <a:rPr lang="ru-RU" sz="1100" dirty="0" err="1">
                <a:latin typeface="Corbel Light" panose="020B0303020204020204" pitchFamily="34" charset="0"/>
              </a:rPr>
              <a:t>Ральченко</a:t>
            </a:r>
            <a:r>
              <a:rPr lang="ru-RU" sz="1100" dirty="0">
                <a:latin typeface="Corbel Light" panose="020B0303020204020204" pitchFamily="34" charset="0"/>
              </a:rPr>
              <a:t> А.А. Жанрово-стилистическая характеристика региональных </a:t>
            </a:r>
            <a:r>
              <a:rPr lang="ru-RU" sz="1100" dirty="0" err="1">
                <a:latin typeface="Corbel Light" panose="020B0303020204020204" pitchFamily="34" charset="0"/>
              </a:rPr>
              <a:t>доношений</a:t>
            </a:r>
            <a:r>
              <a:rPr lang="ru-RU" sz="1100" dirty="0">
                <a:latin typeface="Corbel Light" panose="020B0303020204020204" pitchFamily="34" charset="0"/>
              </a:rPr>
              <a:t> XVIII-XIX вв. (на материале архивных документов г. Омска и Омской области) // Научный диалог. – 2016. – №9 (57). – С. 9-20.</a:t>
            </a:r>
          </a:p>
          <a:p>
            <a:r>
              <a:rPr lang="ru-RU" sz="1100" dirty="0" err="1">
                <a:latin typeface="Corbel Light" panose="020B0303020204020204" pitchFamily="34" charset="0"/>
              </a:rPr>
              <a:t>Выхрыстюк</a:t>
            </a:r>
            <a:r>
              <a:rPr lang="ru-RU" sz="1100" dirty="0">
                <a:latin typeface="Corbel Light" panose="020B0303020204020204" pitchFamily="34" charset="0"/>
              </a:rPr>
              <a:t> М.С., Песчанская Ю.Л. Юридическая лексика в текстах судебного делопроизводства г. Тобольска конца XVIII в // МНКО. – 2018. – №5 (72). – С. 390-393. </a:t>
            </a:r>
          </a:p>
          <a:p>
            <a:r>
              <a:rPr lang="ru-RU" sz="1100" dirty="0">
                <a:latin typeface="Corbel Light" panose="020B0303020204020204" pitchFamily="34" charset="0"/>
              </a:rPr>
              <a:t>Краткий словарь видов и разновидностей документов / Отв. ред. канд. ист. наук А. С. </a:t>
            </a:r>
            <a:r>
              <a:rPr lang="ru-RU" sz="1100" dirty="0" err="1">
                <a:latin typeface="Corbel Light" panose="020B0303020204020204" pitchFamily="34" charset="0"/>
              </a:rPr>
              <a:t>Малитиков</a:t>
            </a:r>
            <a:r>
              <a:rPr lang="ru-RU" sz="1100" dirty="0">
                <a:latin typeface="Corbel Light" panose="020B0303020204020204" pitchFamily="34" charset="0"/>
              </a:rPr>
              <a:t> ; Гл. арх. упр. при Совете Министров СССР. </a:t>
            </a:r>
            <a:r>
              <a:rPr lang="ru-RU" sz="1100" dirty="0" err="1">
                <a:latin typeface="Corbel Light" panose="020B0303020204020204" pitchFamily="34" charset="0"/>
              </a:rPr>
              <a:t>Всесоюз</a:t>
            </a:r>
            <a:r>
              <a:rPr lang="ru-RU" sz="1100" dirty="0">
                <a:latin typeface="Corbel Light" panose="020B0303020204020204" pitchFamily="34" charset="0"/>
              </a:rPr>
              <a:t>. науч.-</a:t>
            </a:r>
            <a:r>
              <a:rPr lang="ru-RU" sz="1100" dirty="0" err="1">
                <a:latin typeface="Corbel Light" panose="020B0303020204020204" pitchFamily="34" charset="0"/>
              </a:rPr>
              <a:t>исслед</a:t>
            </a:r>
            <a:r>
              <a:rPr lang="ru-RU" sz="1100" dirty="0">
                <a:latin typeface="Corbel Light" panose="020B0303020204020204" pitchFamily="34" charset="0"/>
              </a:rPr>
              <a:t>. ин-т документоведения и арх. дела. Центр. гос. архив древ. актов. – М.: [б. и.], 1974. – 79 с.</a:t>
            </a:r>
          </a:p>
          <a:p>
            <a:r>
              <a:rPr lang="ru-RU" sz="1100" dirty="0">
                <a:latin typeface="Corbel Light" panose="020B0303020204020204" pitchFamily="34" charset="0"/>
              </a:rPr>
              <a:t>Назарова В.Д. От </a:t>
            </a:r>
            <a:r>
              <a:rPr lang="ru-RU" sz="1100" dirty="0" err="1">
                <a:latin typeface="Corbel Light" panose="020B0303020204020204" pitchFamily="34" charset="0"/>
              </a:rPr>
              <a:t>доношения</a:t>
            </a:r>
            <a:r>
              <a:rPr lang="ru-RU" sz="1100" dirty="0">
                <a:latin typeface="Corbel Light" panose="020B0303020204020204" pitchFamily="34" charset="0"/>
              </a:rPr>
              <a:t> к докладной записке (XVIII-начало XX в.) // История и архивы. – 2014. – №2 (124). – С. 162-168.</a:t>
            </a:r>
          </a:p>
          <a:p>
            <a:r>
              <a:rPr lang="ru-RU" sz="1100" dirty="0" err="1">
                <a:latin typeface="Corbel Light" panose="020B0303020204020204" pitchFamily="34" charset="0"/>
              </a:rPr>
              <a:t>Подоплелова</a:t>
            </a:r>
            <a:r>
              <a:rPr lang="ru-RU" sz="1100" dirty="0">
                <a:latin typeface="Corbel Light" panose="020B0303020204020204" pitchFamily="34" charset="0"/>
              </a:rPr>
              <a:t> Н.Н. Видовая классификация документов аппарата пермских губернаторов XVIII-XIX вв. // Вестник ТГУ. – 2008. – №11. – С. 301-307.</a:t>
            </a:r>
          </a:p>
          <a:p>
            <a:r>
              <a:rPr lang="ru-RU" sz="1100" dirty="0" err="1">
                <a:latin typeface="Corbel Light" panose="020B0303020204020204" pitchFamily="34" charset="0"/>
              </a:rPr>
              <a:t>Подоплелова</a:t>
            </a:r>
            <a:r>
              <a:rPr lang="ru-RU" sz="1100" dirty="0">
                <a:latin typeface="Corbel Light" panose="020B0303020204020204" pitchFamily="34" charset="0"/>
              </a:rPr>
              <a:t> Н.Н. Нормативно-правовая база документирования деятельности местных административных учреждений в период с XVIII до начала XX в. // Известия РГПУ им. А. И. Герцена. – 2008. – №82-1. – С. 280-284.</a:t>
            </a:r>
          </a:p>
          <a:p>
            <a:r>
              <a:rPr lang="ru-RU" sz="1100" dirty="0">
                <a:latin typeface="Corbel Light" panose="020B0303020204020204" pitchFamily="34" charset="0"/>
              </a:rPr>
              <a:t>Русанова С.В. </a:t>
            </a:r>
            <a:r>
              <a:rPr lang="ru-RU" sz="1100" dirty="0" err="1">
                <a:latin typeface="Corbel Light" panose="020B0303020204020204" pitchFamily="34" charset="0"/>
              </a:rPr>
              <a:t>Доношение</a:t>
            </a:r>
            <a:r>
              <a:rPr lang="ru-RU" sz="1100" dirty="0">
                <a:latin typeface="Corbel Light" panose="020B0303020204020204" pitchFamily="34" charset="0"/>
              </a:rPr>
              <a:t> как просительный документ в законодательных актах и региональной деловой письменности XVIII века // Вестник </a:t>
            </a:r>
            <a:r>
              <a:rPr lang="ru-RU" sz="1100" dirty="0" err="1">
                <a:latin typeface="Corbel Light" panose="020B0303020204020204" pitchFamily="34" charset="0"/>
              </a:rPr>
              <a:t>ВолГУ</a:t>
            </a:r>
            <a:r>
              <a:rPr lang="ru-RU" sz="1100" dirty="0">
                <a:latin typeface="Corbel Light" panose="020B0303020204020204" pitchFamily="34" charset="0"/>
              </a:rPr>
              <a:t>. Серия 2: Языкознание. – 2021. – №1. – С. 6-16.</a:t>
            </a:r>
          </a:p>
          <a:p>
            <a:r>
              <a:rPr lang="ru-RU" sz="1100" dirty="0">
                <a:latin typeface="Corbel Light" panose="020B0303020204020204" pitchFamily="34" charset="0"/>
              </a:rPr>
              <a:t>Словарь видов и разновидностей современной управленческой документации. </a:t>
            </a:r>
            <a:r>
              <a:rPr lang="ru-RU" sz="1100" dirty="0" err="1">
                <a:latin typeface="Corbel Light" panose="020B0303020204020204" pitchFamily="34" charset="0"/>
              </a:rPr>
              <a:t>Всеросс</a:t>
            </a:r>
            <a:r>
              <a:rPr lang="ru-RU" sz="1100" dirty="0">
                <a:latin typeface="Corbel Light" panose="020B0303020204020204" pitchFamily="34" charset="0"/>
              </a:rPr>
              <a:t>. науч.-</a:t>
            </a:r>
            <a:r>
              <a:rPr lang="ru-RU" sz="1100" dirty="0" err="1">
                <a:latin typeface="Corbel Light" panose="020B0303020204020204" pitchFamily="34" charset="0"/>
              </a:rPr>
              <a:t>исслед</a:t>
            </a:r>
            <a:r>
              <a:rPr lang="ru-RU" sz="1100" dirty="0">
                <a:latin typeface="Corbel Light" panose="020B0303020204020204" pitchFamily="34" charset="0"/>
              </a:rPr>
              <a:t>. ин-т документоведения и арх. дела. – М.: [</a:t>
            </a:r>
            <a:r>
              <a:rPr lang="ru-RU" sz="1100" dirty="0" err="1">
                <a:latin typeface="Corbel Light" panose="020B0303020204020204" pitchFamily="34" charset="0"/>
              </a:rPr>
              <a:t>б.и</a:t>
            </a:r>
            <a:r>
              <a:rPr lang="ru-RU" sz="1100" dirty="0">
                <a:latin typeface="Corbel Light" panose="020B0303020204020204" pitchFamily="34" charset="0"/>
              </a:rPr>
              <a:t>.], 2014. – 81 с. </a:t>
            </a:r>
          </a:p>
          <a:p>
            <a:r>
              <a:rPr lang="ru-RU" sz="1100" dirty="0">
                <a:latin typeface="Corbel Light" panose="020B0303020204020204" pitchFamily="34" charset="0"/>
              </a:rPr>
              <a:t>Соловьев К.А. Граф Миних о “пустоте” в государственном управлении России XVIII века // Государственная служба. – 2021. – №1 (129). – С. 79-88.</a:t>
            </a:r>
          </a:p>
          <a:p>
            <a:r>
              <a:rPr lang="ru-RU" sz="1100" dirty="0">
                <a:latin typeface="Corbel Light" panose="020B0303020204020204" pitchFamily="34" charset="0"/>
              </a:rPr>
              <a:t>Соловьев К.А. Докладная записка куратора Московского университета И.И. Мелиссино графу И.И. Шувалову как пример управленческой коммуникации России II половины XVIII в. // Вестник Московского университета. Серия 21. Управление (государство и общество). – 2019. – №2. – С. 118-137.</a:t>
            </a:r>
          </a:p>
          <a:p>
            <a:r>
              <a:rPr lang="ru-RU" sz="1100" dirty="0">
                <a:latin typeface="Corbel Light" panose="020B0303020204020204" pitchFamily="34" charset="0"/>
              </a:rPr>
              <a:t>Сухорукова Ю.В. Развитие уголовного судопроизводства в России в конце XVIII – начале XIX </a:t>
            </a:r>
            <a:r>
              <a:rPr lang="ru-RU" sz="1100" dirty="0" err="1">
                <a:latin typeface="Corbel Light" panose="020B0303020204020204" pitchFamily="34" charset="0"/>
              </a:rPr>
              <a:t>вв</a:t>
            </a:r>
            <a:r>
              <a:rPr lang="ru-RU" sz="1100" dirty="0">
                <a:latin typeface="Corbel Light" panose="020B0303020204020204" pitchFamily="34" charset="0"/>
              </a:rPr>
              <a:t> // Проблемы экономики и юридической практики. – 2015. – №1. – С. 20-23.</a:t>
            </a:r>
          </a:p>
          <a:p>
            <a:r>
              <a:rPr lang="ru-RU" sz="1100" dirty="0">
                <a:latin typeface="Corbel Light" panose="020B0303020204020204" pitchFamily="34" charset="0"/>
              </a:rPr>
              <a:t>Толковый словарь Даля. Донашивать. URL:https://gufo.me/dict/dal/%D0%B4%D0%BE%D0%BD%D0%B0%D1%88%D0%B8%D0%B2%D0%B0%D1%82%D1%8C (дата обращения 19.04.2023).</a:t>
            </a:r>
          </a:p>
          <a:p>
            <a:r>
              <a:rPr lang="ru-RU" sz="1100" dirty="0">
                <a:latin typeface="Corbel Light" panose="020B0303020204020204" pitchFamily="34" charset="0"/>
              </a:rPr>
              <a:t>Трофимова О.В. Исследование пунктуации русского документа в формулярном аспекте (на материале тюменских деловых текстов последней трети XVIII в.) // </a:t>
            </a:r>
            <a:r>
              <a:rPr lang="ru-RU" sz="1100" dirty="0" err="1">
                <a:latin typeface="Corbel Light" panose="020B0303020204020204" pitchFamily="34" charset="0"/>
              </a:rPr>
              <a:t>Вестн</a:t>
            </a:r>
            <a:r>
              <a:rPr lang="ru-RU" sz="1100" dirty="0">
                <a:latin typeface="Corbel Light" panose="020B0303020204020204" pitchFamily="34" charset="0"/>
              </a:rPr>
              <a:t>. Том. гос. ун-та. Филология. – 2021. – №70. – С. 137-165.</a:t>
            </a:r>
          </a:p>
          <a:p>
            <a:r>
              <a:rPr lang="ru-RU" sz="1100" dirty="0" err="1">
                <a:latin typeface="Corbel Light" panose="020B0303020204020204" pitchFamily="34" charset="0"/>
              </a:rPr>
              <a:t>Юнаковская</a:t>
            </a:r>
            <a:r>
              <a:rPr lang="ru-RU" sz="1100" dirty="0">
                <a:latin typeface="Corbel Light" panose="020B0303020204020204" pitchFamily="34" charset="0"/>
              </a:rPr>
              <a:t> А.А. Становление и развитие жанра «Письменное прошение» (на материале сибирских архивов) // Жанры речи. – 2014. – №1-2 (9-10). – С. 102-106.</a:t>
            </a:r>
          </a:p>
        </p:txBody>
      </p:sp>
    </p:spTree>
    <p:extLst>
      <p:ext uri="{BB962C8B-B14F-4D97-AF65-F5344CB8AC3E}">
        <p14:creationId xmlns:p14="http://schemas.microsoft.com/office/powerpoint/2010/main" val="16549090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каймление">
  <a:themeElements>
    <a:clrScheme name="Окаймление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Окаймление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каймлени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tint val="99000"/>
                <a:shade val="96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C3935CB6-B0E3-44A7-AB37-996D901F73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TM03090430[[fn=Окаймление]]</Template>
  <TotalTime>128</TotalTime>
  <Words>2875</Words>
  <Application>Microsoft Office PowerPoint</Application>
  <PresentationFormat>Широкоэкранный</PresentationFormat>
  <Paragraphs>126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Corbel</vt:lpstr>
      <vt:lpstr>Corbel Light</vt:lpstr>
      <vt:lpstr>Wingdings</vt:lpstr>
      <vt:lpstr>Окаймление</vt:lpstr>
      <vt:lpstr>Формулярный анализ доношения (XVIII-XIX вв.)</vt:lpstr>
      <vt:lpstr>Происхождение термина</vt:lpstr>
      <vt:lpstr>Определение доношения в документах</vt:lpstr>
      <vt:lpstr>Более современные трактовки</vt:lpstr>
      <vt:lpstr>Делопроизводство в XVIII-XiX вв.</vt:lpstr>
      <vt:lpstr>Реквизиты доношений в  XVIII в. </vt:lpstr>
      <vt:lpstr>Реквизиты доношений в  XVIII в. </vt:lpstr>
      <vt:lpstr>Доношение из Соликамской воеводской канцелярии о неисполнении Соликамским магистратом распоряжений канцелярии. РГАДА. Ф. 439. Оп. 1. Д. 88. 1751 г. 2 л.</vt:lpstr>
      <vt:lpstr>Доношение в Селенгин’скею ратушу. НАРБ. Ф. 262. Оп. 1. Д. 6. Л. 13-13 об.</vt:lpstr>
      <vt:lpstr>Доношение Соликамской канцелярiи воевотского правленiя. ГАПК. Ф. 651. Оп. 1. Д. 2. Л. 49-50.</vt:lpstr>
      <vt:lpstr>Презентация PowerPoint</vt:lpstr>
      <vt:lpstr>Никитин О. В. Доношение Г[оспо]д[и]ну о[т]цу архимандриту Гавриилу з братиею // Сийские грамоты XVIII века (1768-1789 гг.). – М.; Смоленск: СГПУ, 2001. – С. 28-29.</vt:lpstr>
      <vt:lpstr>Особенности доношений XVIII в. </vt:lpstr>
      <vt:lpstr>Формуляр Донесения и докладной записки в XIX в.</vt:lpstr>
      <vt:lpstr>Докладная записка А.Х. Бекендорфу. ЦГАОР. Ф. 109. 1 экспедиция, 1830. Ед. хр. 446. Ч. VI. Л. 18-19.</vt:lpstr>
      <vt:lpstr>Докладная записка пристава 2-го стана Санкт-Петербургского уезда…  // Дилетант. – 2022. – № 077. – С. 54</vt:lpstr>
      <vt:lpstr>Презентация PowerPoint</vt:lpstr>
      <vt:lpstr>Особенности донесений и докладных записок XIX в.</vt:lpstr>
      <vt:lpstr>Выводы</vt:lpstr>
      <vt:lpstr>Список источников</vt:lpstr>
      <vt:lpstr>СПИСОК ЛИТЕРАТУРЫ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Формулярный анализ доношения (XVIII-XIX вв.)</dc:title>
  <dc:creator>Безукладникова Влада</dc:creator>
  <cp:lastModifiedBy>Безукладникова Влада</cp:lastModifiedBy>
  <cp:revision>4</cp:revision>
  <dcterms:created xsi:type="dcterms:W3CDTF">2023-04-24T06:08:50Z</dcterms:created>
  <dcterms:modified xsi:type="dcterms:W3CDTF">2023-04-24T08:16:56Z</dcterms:modified>
</cp:coreProperties>
</file>